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91" r:id="rId3"/>
    <p:sldId id="293" r:id="rId4"/>
    <p:sldId id="327" r:id="rId5"/>
    <p:sldId id="330" r:id="rId6"/>
    <p:sldId id="328" r:id="rId7"/>
    <p:sldId id="292" r:id="rId8"/>
    <p:sldId id="295" r:id="rId9"/>
    <p:sldId id="296" r:id="rId10"/>
    <p:sldId id="294" r:id="rId11"/>
    <p:sldId id="308" r:id="rId12"/>
    <p:sldId id="320" r:id="rId13"/>
    <p:sldId id="322" r:id="rId14"/>
    <p:sldId id="323" r:id="rId15"/>
    <p:sldId id="297" r:id="rId16"/>
    <p:sldId id="309" r:id="rId17"/>
    <p:sldId id="324" r:id="rId18"/>
    <p:sldId id="321" r:id="rId19"/>
    <p:sldId id="326" r:id="rId20"/>
    <p:sldId id="325" r:id="rId21"/>
    <p:sldId id="299" r:id="rId22"/>
    <p:sldId id="300" r:id="rId23"/>
    <p:sldId id="301" r:id="rId24"/>
    <p:sldId id="310" r:id="rId25"/>
    <p:sldId id="318" r:id="rId26"/>
    <p:sldId id="319" r:id="rId27"/>
    <p:sldId id="302" r:id="rId28"/>
    <p:sldId id="305" r:id="rId29"/>
    <p:sldId id="312" r:id="rId30"/>
    <p:sldId id="313" r:id="rId31"/>
    <p:sldId id="307" r:id="rId32"/>
    <p:sldId id="311" r:id="rId33"/>
    <p:sldId id="303" r:id="rId34"/>
    <p:sldId id="314" r:id="rId35"/>
    <p:sldId id="315" r:id="rId36"/>
    <p:sldId id="304" r:id="rId37"/>
    <p:sldId id="317" r:id="rId38"/>
    <p:sldId id="316" r:id="rId39"/>
    <p:sldId id="306" r:id="rId40"/>
    <p:sldId id="290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F3F3F"/>
        </a:solidFill>
        <a:effectLst/>
        <a:uFillTx/>
        <a:latin typeface="+mj-lt"/>
        <a:ea typeface="+mj-ea"/>
        <a:cs typeface="+mj-cs"/>
        <a:sym typeface="Roboto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F3F3F"/>
        </a:solidFill>
        <a:effectLst/>
        <a:uFillTx/>
        <a:latin typeface="+mj-lt"/>
        <a:ea typeface="+mj-ea"/>
        <a:cs typeface="+mj-cs"/>
        <a:sym typeface="Roboto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F3F3F"/>
        </a:solidFill>
        <a:effectLst/>
        <a:uFillTx/>
        <a:latin typeface="+mj-lt"/>
        <a:ea typeface="+mj-ea"/>
        <a:cs typeface="+mj-cs"/>
        <a:sym typeface="Roboto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F3F3F"/>
        </a:solidFill>
        <a:effectLst/>
        <a:uFillTx/>
        <a:latin typeface="+mj-lt"/>
        <a:ea typeface="+mj-ea"/>
        <a:cs typeface="+mj-cs"/>
        <a:sym typeface="Roboto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F3F3F"/>
        </a:solidFill>
        <a:effectLst/>
        <a:uFillTx/>
        <a:latin typeface="+mj-lt"/>
        <a:ea typeface="+mj-ea"/>
        <a:cs typeface="+mj-cs"/>
        <a:sym typeface="Roboto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F3F3F"/>
        </a:solidFill>
        <a:effectLst/>
        <a:uFillTx/>
        <a:latin typeface="+mj-lt"/>
        <a:ea typeface="+mj-ea"/>
        <a:cs typeface="+mj-cs"/>
        <a:sym typeface="Roboto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F3F3F"/>
        </a:solidFill>
        <a:effectLst/>
        <a:uFillTx/>
        <a:latin typeface="+mj-lt"/>
        <a:ea typeface="+mj-ea"/>
        <a:cs typeface="+mj-cs"/>
        <a:sym typeface="Roboto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F3F3F"/>
        </a:solidFill>
        <a:effectLst/>
        <a:uFillTx/>
        <a:latin typeface="+mj-lt"/>
        <a:ea typeface="+mj-ea"/>
        <a:cs typeface="+mj-cs"/>
        <a:sym typeface="Roboto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3F3F3F"/>
        </a:solidFill>
        <a:effectLst/>
        <a:uFillTx/>
        <a:latin typeface="+mj-lt"/>
        <a:ea typeface="+mj-ea"/>
        <a:cs typeface="+mj-cs"/>
        <a:sym typeface="Robot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3F3F3F"/>
        </a:fontRef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7E6"/>
          </a:solidFill>
        </a:fill>
      </a:tcStyle>
    </a:wholeTbl>
    <a:band2H>
      <a:tcTxStyle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3F3F3F"/>
        </a:fontRef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ADECA"/>
          </a:solidFill>
        </a:fill>
      </a:tcStyle>
    </a:wholeTbl>
    <a:band2H>
      <a:tcTxStyle/>
      <a:tcStyle>
        <a:tcBdr/>
        <a:fill>
          <a:solidFill>
            <a:srgbClr val="FDEF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3F3F3F"/>
        </a:fontRef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FD4"/>
          </a:solidFill>
        </a:fill>
      </a:tcStyle>
    </a:wholeTbl>
    <a:band2H>
      <a:tcTxStyle/>
      <a:tcStyle>
        <a:tcBdr/>
        <a:fill>
          <a:solidFill>
            <a:srgbClr val="EEE8EB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F3F3F"/>
        </a:fontRef>
        <a:srgbClr val="3F3F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F3F3F"/>
        </a:fontRef>
        <a:srgbClr val="3F3F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F3F3F"/>
              </a:solidFill>
              <a:prstDash val="solid"/>
              <a:round/>
            </a:ln>
          </a:top>
          <a:bottom>
            <a:ln w="254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F3F3F"/>
              </a:solidFill>
              <a:prstDash val="solid"/>
              <a:round/>
            </a:ln>
          </a:top>
          <a:bottom>
            <a:ln w="254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F3F3F"/>
        </a:fontRef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F3F3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F3F3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F3F3F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F3F3F"/>
        </a:fontRef>
        <a:srgbClr val="3F3F3F"/>
      </a:tcTxStyle>
      <a:tcStyle>
        <a:tcBdr>
          <a:left>
            <a:ln w="12700" cap="flat">
              <a:solidFill>
                <a:srgbClr val="3F3F3F"/>
              </a:solidFill>
              <a:prstDash val="solid"/>
              <a:round/>
            </a:ln>
          </a:left>
          <a:right>
            <a:ln w="12700" cap="flat">
              <a:solidFill>
                <a:srgbClr val="3F3F3F"/>
              </a:solidFill>
              <a:prstDash val="solid"/>
              <a:round/>
            </a:ln>
          </a:right>
          <a:top>
            <a:ln w="12700" cap="flat">
              <a:solidFill>
                <a:srgbClr val="3F3F3F"/>
              </a:solidFill>
              <a:prstDash val="solid"/>
              <a:round/>
            </a:ln>
          </a:top>
          <a:bottom>
            <a:ln w="127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solidFill>
                <a:srgbClr val="3F3F3F"/>
              </a:solidFill>
              <a:prstDash val="solid"/>
              <a:round/>
            </a:ln>
          </a:insideH>
          <a:insideV>
            <a:ln w="12700" cap="flat">
              <a:solidFill>
                <a:srgbClr val="3F3F3F"/>
              </a:solidFill>
              <a:prstDash val="solid"/>
              <a:round/>
            </a:ln>
          </a:insideV>
        </a:tcBdr>
        <a:fill>
          <a:solidFill>
            <a:srgbClr val="3F3F3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3F3F3F"/>
        </a:fontRef>
        <a:srgbClr val="3F3F3F"/>
      </a:tcTxStyle>
      <a:tcStyle>
        <a:tcBdr>
          <a:left>
            <a:ln w="12700" cap="flat">
              <a:solidFill>
                <a:srgbClr val="3F3F3F"/>
              </a:solidFill>
              <a:prstDash val="solid"/>
              <a:round/>
            </a:ln>
          </a:left>
          <a:right>
            <a:ln w="12700" cap="flat">
              <a:solidFill>
                <a:srgbClr val="3F3F3F"/>
              </a:solidFill>
              <a:prstDash val="solid"/>
              <a:round/>
            </a:ln>
          </a:right>
          <a:top>
            <a:ln w="12700" cap="flat">
              <a:solidFill>
                <a:srgbClr val="3F3F3F"/>
              </a:solidFill>
              <a:prstDash val="solid"/>
              <a:round/>
            </a:ln>
          </a:top>
          <a:bottom>
            <a:ln w="127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solidFill>
                <a:srgbClr val="3F3F3F"/>
              </a:solidFill>
              <a:prstDash val="solid"/>
              <a:round/>
            </a:ln>
          </a:insideH>
          <a:insideV>
            <a:ln w="12700" cap="flat">
              <a:solidFill>
                <a:srgbClr val="3F3F3F"/>
              </a:solidFill>
              <a:prstDash val="solid"/>
              <a:round/>
            </a:ln>
          </a:insideV>
        </a:tcBdr>
        <a:fill>
          <a:solidFill>
            <a:srgbClr val="3F3F3F">
              <a:alpha val="20000"/>
            </a:srgbClr>
          </a:solidFill>
        </a:fill>
      </a:tcStyle>
    </a:firstCol>
    <a:lastRow>
      <a:tcTxStyle b="on" i="off">
        <a:fontRef idx="major">
          <a:srgbClr val="3F3F3F"/>
        </a:fontRef>
        <a:srgbClr val="3F3F3F"/>
      </a:tcTxStyle>
      <a:tcStyle>
        <a:tcBdr>
          <a:left>
            <a:ln w="12700" cap="flat">
              <a:solidFill>
                <a:srgbClr val="3F3F3F"/>
              </a:solidFill>
              <a:prstDash val="solid"/>
              <a:round/>
            </a:ln>
          </a:left>
          <a:right>
            <a:ln w="12700" cap="flat">
              <a:solidFill>
                <a:srgbClr val="3F3F3F"/>
              </a:solidFill>
              <a:prstDash val="solid"/>
              <a:round/>
            </a:ln>
          </a:right>
          <a:top>
            <a:ln w="50800" cap="flat">
              <a:solidFill>
                <a:srgbClr val="3F3F3F"/>
              </a:solidFill>
              <a:prstDash val="solid"/>
              <a:round/>
            </a:ln>
          </a:top>
          <a:bottom>
            <a:ln w="127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solidFill>
                <a:srgbClr val="3F3F3F"/>
              </a:solidFill>
              <a:prstDash val="solid"/>
              <a:round/>
            </a:ln>
          </a:insideH>
          <a:insideV>
            <a:ln w="12700" cap="flat">
              <a:solidFill>
                <a:srgbClr val="3F3F3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3F3F3F"/>
        </a:fontRef>
        <a:srgbClr val="3F3F3F"/>
      </a:tcTxStyle>
      <a:tcStyle>
        <a:tcBdr>
          <a:left>
            <a:ln w="12700" cap="flat">
              <a:solidFill>
                <a:srgbClr val="3F3F3F"/>
              </a:solidFill>
              <a:prstDash val="solid"/>
              <a:round/>
            </a:ln>
          </a:left>
          <a:right>
            <a:ln w="12700" cap="flat">
              <a:solidFill>
                <a:srgbClr val="3F3F3F"/>
              </a:solidFill>
              <a:prstDash val="solid"/>
              <a:round/>
            </a:ln>
          </a:right>
          <a:top>
            <a:ln w="12700" cap="flat">
              <a:solidFill>
                <a:srgbClr val="3F3F3F"/>
              </a:solidFill>
              <a:prstDash val="solid"/>
              <a:round/>
            </a:ln>
          </a:top>
          <a:bottom>
            <a:ln w="254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solidFill>
                <a:srgbClr val="3F3F3F"/>
              </a:solidFill>
              <a:prstDash val="solid"/>
              <a:round/>
            </a:ln>
          </a:insideH>
          <a:insideV>
            <a:ln w="12700" cap="flat">
              <a:solidFill>
                <a:srgbClr val="3F3F3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21"/>
    <p:restoredTop sz="88258"/>
  </p:normalViewPr>
  <p:slideViewPr>
    <p:cSldViewPr snapToGrid="0" snapToObjects="1">
      <p:cViewPr varScale="1">
        <p:scale>
          <a:sx n="98" d="100"/>
          <a:sy n="98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Usage</a:t>
            </a:r>
          </a:p>
        </c:rich>
      </c:tx>
      <c:layout>
        <c:manualLayout>
          <c:xMode val="edge"/>
          <c:yMode val="edge"/>
          <c:x val="0.40915805327162746"/>
          <c:y val="5.25819604059526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Transaction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D87-6744-B8FE-DE5933030B93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57-1548-A9D1-BF84E6088B0B}"/>
              </c:ext>
            </c:extLst>
          </c:dPt>
          <c:cat>
            <c:strRef>
              <c:f>Sheet1!$A$2:$A$3</c:f>
              <c:strCache>
                <c:ptCount val="2"/>
                <c:pt idx="0">
                  <c:v>Online Payment</c:v>
                </c:pt>
                <c:pt idx="1">
                  <c:v>COD &amp; 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87-6744-B8FE-DE5933030B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Usage (increasing)</a:t>
            </a:r>
          </a:p>
        </c:rich>
      </c:tx>
      <c:layout>
        <c:manualLayout>
          <c:xMode val="edge"/>
          <c:yMode val="edge"/>
          <c:x val="0.40915805327162746"/>
          <c:y val="5.258196040595261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Transaction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476-DE4F-9A51-7DA0ED34180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476-DE4F-9A51-7DA0ED341809}"/>
              </c:ext>
            </c:extLst>
          </c:dPt>
          <c:cat>
            <c:strRef>
              <c:f>Sheet1!$A$2:$A$3</c:f>
              <c:strCache>
                <c:ptCount val="2"/>
                <c:pt idx="0">
                  <c:v>Online Payment</c:v>
                </c:pt>
                <c:pt idx="1">
                  <c:v>COD &amp; Others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476-DE4F-9A51-7DA0ED3418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8" name="Shape 3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3F3F3F"/>
        </a:solidFill>
        <a:latin typeface="+mj-lt"/>
        <a:ea typeface="+mj-ea"/>
        <a:cs typeface="+mj-cs"/>
        <a:sym typeface="Roboto"/>
      </a:defRPr>
    </a:lvl1pPr>
    <a:lvl2pPr indent="228600" latinLnBrk="0">
      <a:defRPr sz="1200">
        <a:solidFill>
          <a:srgbClr val="3F3F3F"/>
        </a:solidFill>
        <a:latin typeface="+mj-lt"/>
        <a:ea typeface="+mj-ea"/>
        <a:cs typeface="+mj-cs"/>
        <a:sym typeface="Roboto"/>
      </a:defRPr>
    </a:lvl2pPr>
    <a:lvl3pPr indent="457200" latinLnBrk="0">
      <a:defRPr sz="1200">
        <a:solidFill>
          <a:srgbClr val="3F3F3F"/>
        </a:solidFill>
        <a:latin typeface="+mj-lt"/>
        <a:ea typeface="+mj-ea"/>
        <a:cs typeface="+mj-cs"/>
        <a:sym typeface="Roboto"/>
      </a:defRPr>
    </a:lvl3pPr>
    <a:lvl4pPr indent="685800" latinLnBrk="0">
      <a:defRPr sz="1200">
        <a:solidFill>
          <a:srgbClr val="3F3F3F"/>
        </a:solidFill>
        <a:latin typeface="+mj-lt"/>
        <a:ea typeface="+mj-ea"/>
        <a:cs typeface="+mj-cs"/>
        <a:sym typeface="Roboto"/>
      </a:defRPr>
    </a:lvl4pPr>
    <a:lvl5pPr indent="914400" latinLnBrk="0">
      <a:defRPr sz="1200">
        <a:solidFill>
          <a:srgbClr val="3F3F3F"/>
        </a:solidFill>
        <a:latin typeface="+mj-lt"/>
        <a:ea typeface="+mj-ea"/>
        <a:cs typeface="+mj-cs"/>
        <a:sym typeface="Roboto"/>
      </a:defRPr>
    </a:lvl5pPr>
    <a:lvl6pPr indent="1143000" latinLnBrk="0">
      <a:defRPr sz="1200">
        <a:solidFill>
          <a:srgbClr val="3F3F3F"/>
        </a:solidFill>
        <a:latin typeface="+mj-lt"/>
        <a:ea typeface="+mj-ea"/>
        <a:cs typeface="+mj-cs"/>
        <a:sym typeface="Roboto"/>
      </a:defRPr>
    </a:lvl6pPr>
    <a:lvl7pPr indent="1371600" latinLnBrk="0">
      <a:defRPr sz="1200">
        <a:solidFill>
          <a:srgbClr val="3F3F3F"/>
        </a:solidFill>
        <a:latin typeface="+mj-lt"/>
        <a:ea typeface="+mj-ea"/>
        <a:cs typeface="+mj-cs"/>
        <a:sym typeface="Roboto"/>
      </a:defRPr>
    </a:lvl7pPr>
    <a:lvl8pPr indent="1600200" latinLnBrk="0">
      <a:defRPr sz="1200">
        <a:solidFill>
          <a:srgbClr val="3F3F3F"/>
        </a:solidFill>
        <a:latin typeface="+mj-lt"/>
        <a:ea typeface="+mj-ea"/>
        <a:cs typeface="+mj-cs"/>
        <a:sym typeface="Roboto"/>
      </a:defRPr>
    </a:lvl8pPr>
    <a:lvl9pPr indent="1828800" latinLnBrk="0">
      <a:defRPr sz="1200">
        <a:solidFill>
          <a:srgbClr val="3F3F3F"/>
        </a:solidFill>
        <a:latin typeface="+mj-lt"/>
        <a:ea typeface="+mj-ea"/>
        <a:cs typeface="+mj-cs"/>
        <a:sym typeface="Roboto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had a short time working in VXR, introduced Cash on Presence</a:t>
            </a:r>
          </a:p>
          <a:p>
            <a:r>
              <a:rPr lang="en-US" dirty="0"/>
              <a:t>Now I work for a startup </a:t>
            </a:r>
            <a:r>
              <a:rPr lang="en-US" dirty="0" err="1"/>
              <a:t>Viec.Co</a:t>
            </a:r>
            <a:r>
              <a:rPr lang="en-US" dirty="0"/>
              <a:t> with my friend as co-founder, seeking for pay salary/bonus for hundred thousands to millions blue-collar workers</a:t>
            </a:r>
          </a:p>
        </p:txBody>
      </p:sp>
    </p:spTree>
    <p:extLst>
      <p:ext uri="{BB962C8B-B14F-4D97-AF65-F5344CB8AC3E}">
        <p14:creationId xmlns:p14="http://schemas.microsoft.com/office/powerpoint/2010/main" val="2436175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increase revenue: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Implement appropriate method and vendor</a:t>
            </a:r>
          </a:p>
          <a:p>
            <a:pPr marL="171450" indent="-171450">
              <a:buFontTx/>
              <a:buChar char="-"/>
            </a:pPr>
            <a:r>
              <a:rPr lang="en-US" dirty="0"/>
              <a:t>Avoid high error 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Be safe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92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major issues: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Online Payment usage’s increasing (higher CR, lower cancellation rate, better cash flow)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Bottom sales funnel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8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/>
              <a:t>Bên nào tốt? nhiều lựa chọn (logo)</a:t>
            </a:r>
          </a:p>
          <a:p>
            <a:r>
              <a:rPr lang="vi-VN" dirty="0"/>
              <a:t>Chất lượng?</a:t>
            </a:r>
          </a:p>
          <a:p>
            <a:r>
              <a:rPr lang="vi-VN" dirty="0"/>
              <a:t>Phí thấp, thu tiền nhanh</a:t>
            </a:r>
          </a:p>
          <a:p>
            <a:r>
              <a:rPr lang="vi-VN" dirty="0"/>
              <a:t>Mô hình hoạt động ntn?</a:t>
            </a:r>
          </a:p>
          <a:p>
            <a:r>
              <a:rPr lang="vi-VN" dirty="0"/>
              <a:t>Làm sao nhập thẻ trực tiếp?</a:t>
            </a:r>
          </a:p>
          <a:p>
            <a:r>
              <a:rPr lang="vi-VN" dirty="0"/>
              <a:t>Rủi ro bảo mật? Cần chứng chỉ gì?</a:t>
            </a:r>
          </a:p>
          <a:p>
            <a:r>
              <a:rPr lang="en-US" dirty="0"/>
              <a:t>Don’t know where to start</a:t>
            </a:r>
          </a:p>
        </p:txBody>
      </p:sp>
    </p:spTree>
    <p:extLst>
      <p:ext uri="{BB962C8B-B14F-4D97-AF65-F5344CB8AC3E}">
        <p14:creationId xmlns:p14="http://schemas.microsoft.com/office/powerpoint/2010/main" val="3485637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Demonstration flows</a:t>
            </a:r>
          </a:p>
          <a:p>
            <a:r>
              <a:rPr lang="en-US" dirty="0"/>
              <a:t>Also apply for reconsidering </a:t>
            </a:r>
          </a:p>
        </p:txBody>
      </p:sp>
    </p:spTree>
    <p:extLst>
      <p:ext uri="{BB962C8B-B14F-4D97-AF65-F5344CB8AC3E}">
        <p14:creationId xmlns:p14="http://schemas.microsoft.com/office/powerpoint/2010/main" val="51269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Demonstration flows</a:t>
            </a:r>
          </a:p>
          <a:p>
            <a:r>
              <a:rPr lang="en-US" dirty="0"/>
              <a:t>Also apply for reconsidering </a:t>
            </a:r>
          </a:p>
        </p:txBody>
      </p:sp>
    </p:spTree>
    <p:extLst>
      <p:ext uri="{BB962C8B-B14F-4D97-AF65-F5344CB8AC3E}">
        <p14:creationId xmlns:p14="http://schemas.microsoft.com/office/powerpoint/2010/main" val="332684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apply for reconsidering </a:t>
            </a:r>
          </a:p>
        </p:txBody>
      </p:sp>
    </p:spTree>
    <p:extLst>
      <p:ext uri="{BB962C8B-B14F-4D97-AF65-F5344CB8AC3E}">
        <p14:creationId xmlns:p14="http://schemas.microsoft.com/office/powerpoint/2010/main" val="122292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apply for reconsidering </a:t>
            </a:r>
          </a:p>
          <a:p>
            <a:endParaRPr lang="en-US" dirty="0"/>
          </a:p>
          <a:p>
            <a:r>
              <a:rPr lang="en-US" dirty="0"/>
              <a:t>Coverage</a:t>
            </a:r>
          </a:p>
          <a:p>
            <a:r>
              <a:rPr lang="en-US" dirty="0"/>
              <a:t>Fee</a:t>
            </a:r>
          </a:p>
          <a:p>
            <a:r>
              <a:rPr lang="en-US" dirty="0"/>
              <a:t>Product (Features, UX)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40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haven’t included in previous parts</a:t>
            </a:r>
          </a:p>
        </p:txBody>
      </p:sp>
    </p:spTree>
    <p:extLst>
      <p:ext uri="{BB962C8B-B14F-4D97-AF65-F5344CB8AC3E}">
        <p14:creationId xmlns:p14="http://schemas.microsoft.com/office/powerpoint/2010/main" val="3101034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I have to do?</a:t>
            </a:r>
          </a:p>
          <a:p>
            <a:pPr marL="171450" indent="-171450">
              <a:buFontTx/>
              <a:buChar char="-"/>
            </a:pPr>
            <a:r>
              <a:rPr lang="en-US" dirty="0"/>
              <a:t>Support Team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Transaction Processing, Refund, Auto &amp; Partial Refund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Manage risks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Monitor</a:t>
            </a:r>
          </a:p>
        </p:txBody>
      </p:sp>
    </p:spTree>
    <p:extLst>
      <p:ext uri="{BB962C8B-B14F-4D97-AF65-F5344CB8AC3E}">
        <p14:creationId xmlns:p14="http://schemas.microsoft.com/office/powerpoint/2010/main" val="327537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1293918" y="3559175"/>
            <a:ext cx="581137" cy="58113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2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53187" y="1200150"/>
            <a:ext cx="1581151" cy="15811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034338" y="1200150"/>
            <a:ext cx="1581151" cy="15811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615488" y="1196011"/>
            <a:ext cx="1581151" cy="15811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453187" y="2770925"/>
            <a:ext cx="1581151" cy="15811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034338" y="2770925"/>
            <a:ext cx="1581151" cy="15811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615488" y="2781300"/>
            <a:ext cx="1581151" cy="15811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8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453187" y="4345838"/>
            <a:ext cx="1581151" cy="15811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034338" y="4345838"/>
            <a:ext cx="1581151" cy="15811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0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9615488" y="4370728"/>
            <a:ext cx="1581151" cy="15811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icture Placeholder 14"/>
          <p:cNvSpPr>
            <a:spLocks noGrp="1"/>
          </p:cNvSpPr>
          <p:nvPr>
            <p:ph type="pic" idx="13"/>
          </p:nvPr>
        </p:nvSpPr>
        <p:spPr>
          <a:xfrm>
            <a:off x="1" y="0"/>
            <a:ext cx="121920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860425" y="5095875"/>
            <a:ext cx="1196977" cy="119697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8507" y="6404292"/>
            <a:ext cx="275293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85476" y="3832733"/>
            <a:ext cx="5070297" cy="158643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400" b="0" i="0">
                <a:solidFill>
                  <a:srgbClr val="0070C0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0" indent="457200">
              <a:buSzTx/>
              <a:buFontTx/>
              <a:buNone/>
              <a:defRPr sz="1400">
                <a:solidFill>
                  <a:srgbClr val="0070C0"/>
                </a:solidFill>
              </a:defRPr>
            </a:lvl2pPr>
            <a:lvl3pPr marL="0" indent="914400">
              <a:buSzTx/>
              <a:buFontTx/>
              <a:buNone/>
              <a:defRPr sz="1400">
                <a:solidFill>
                  <a:srgbClr val="0070C0"/>
                </a:solidFill>
              </a:defRPr>
            </a:lvl3pPr>
            <a:lvl4pPr marL="0" indent="1371600">
              <a:buSzTx/>
              <a:buFontTx/>
              <a:buNone/>
              <a:defRPr sz="1400">
                <a:solidFill>
                  <a:srgbClr val="0070C0"/>
                </a:solidFill>
              </a:defRPr>
            </a:lvl4pPr>
            <a:lvl5pPr marL="0" indent="1828800">
              <a:buSzTx/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grpSp>
        <p:nvGrpSpPr>
          <p:cNvPr id="4" name="Group 23">
            <a:extLst>
              <a:ext uri="{FF2B5EF4-FFF2-40B4-BE49-F238E27FC236}">
                <a16:creationId xmlns:a16="http://schemas.microsoft.com/office/drawing/2014/main" id="{DFA611D4-256F-8B4C-9D0B-EF05F34F58FD}"/>
              </a:ext>
            </a:extLst>
          </p:cNvPr>
          <p:cNvGrpSpPr/>
          <p:nvPr userDrawn="1"/>
        </p:nvGrpSpPr>
        <p:grpSpPr>
          <a:xfrm rot="5400000">
            <a:off x="1043076" y="4111160"/>
            <a:ext cx="958485" cy="71094"/>
            <a:chOff x="0" y="0"/>
            <a:chExt cx="958483" cy="70548"/>
          </a:xfrm>
        </p:grpSpPr>
        <p:sp>
          <p:nvSpPr>
            <p:cNvPr id="5" name="Oval 24">
              <a:extLst>
                <a:ext uri="{FF2B5EF4-FFF2-40B4-BE49-F238E27FC236}">
                  <a16:creationId xmlns:a16="http://schemas.microsoft.com/office/drawing/2014/main" id="{D059995A-6490-B446-84F2-75BB9618D99F}"/>
                </a:ext>
              </a:extLst>
            </p:cNvPr>
            <p:cNvSpPr/>
            <p:nvPr/>
          </p:nvSpPr>
          <p:spPr>
            <a:xfrm>
              <a:off x="-1" y="-1"/>
              <a:ext cx="69497" cy="705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Oval 25">
              <a:extLst>
                <a:ext uri="{FF2B5EF4-FFF2-40B4-BE49-F238E27FC236}">
                  <a16:creationId xmlns:a16="http://schemas.microsoft.com/office/drawing/2014/main" id="{26227B3A-D3A4-5C47-A426-39E935CDDB10}"/>
                </a:ext>
              </a:extLst>
            </p:cNvPr>
            <p:cNvSpPr/>
            <p:nvPr/>
          </p:nvSpPr>
          <p:spPr>
            <a:xfrm>
              <a:off x="204386" y="-1"/>
              <a:ext cx="69497" cy="7055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Oval 26">
              <a:extLst>
                <a:ext uri="{FF2B5EF4-FFF2-40B4-BE49-F238E27FC236}">
                  <a16:creationId xmlns:a16="http://schemas.microsoft.com/office/drawing/2014/main" id="{151502B2-72B8-AC4C-A12A-4110958E04A4}"/>
                </a:ext>
              </a:extLst>
            </p:cNvPr>
            <p:cNvSpPr/>
            <p:nvPr/>
          </p:nvSpPr>
          <p:spPr>
            <a:xfrm>
              <a:off x="432063" y="-1"/>
              <a:ext cx="69497" cy="705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" name="Oval 27">
              <a:extLst>
                <a:ext uri="{FF2B5EF4-FFF2-40B4-BE49-F238E27FC236}">
                  <a16:creationId xmlns:a16="http://schemas.microsoft.com/office/drawing/2014/main" id="{3E2B06CF-7189-094B-AEAB-7547A397E019}"/>
                </a:ext>
              </a:extLst>
            </p:cNvPr>
            <p:cNvSpPr/>
            <p:nvPr/>
          </p:nvSpPr>
          <p:spPr>
            <a:xfrm>
              <a:off x="663626" y="-1"/>
              <a:ext cx="69497" cy="705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Oval 29">
              <a:extLst>
                <a:ext uri="{FF2B5EF4-FFF2-40B4-BE49-F238E27FC236}">
                  <a16:creationId xmlns:a16="http://schemas.microsoft.com/office/drawing/2014/main" id="{11419E6F-9B8A-8C43-946E-01A34B84F4BD}"/>
                </a:ext>
              </a:extLst>
            </p:cNvPr>
            <p:cNvSpPr/>
            <p:nvPr/>
          </p:nvSpPr>
          <p:spPr>
            <a:xfrm>
              <a:off x="888987" y="-1"/>
              <a:ext cx="69497" cy="7055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515357" y="466664"/>
            <a:ext cx="11160705" cy="483488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rgbClr val="0070C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5357" y="962312"/>
            <a:ext cx="11160706" cy="3584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457200">
              <a:buSzTx/>
              <a:buFontTx/>
              <a:buNone/>
              <a:defRPr sz="1200"/>
            </a:lvl2pPr>
            <a:lvl3pPr marL="0" indent="914400">
              <a:buSzTx/>
              <a:buFontTx/>
              <a:buNone/>
              <a:defRPr sz="1200"/>
            </a:lvl3pPr>
            <a:lvl4pPr marL="0" indent="1371600">
              <a:buSzTx/>
              <a:buFontTx/>
              <a:buNone/>
              <a:defRPr sz="1200"/>
            </a:lvl4pPr>
            <a:lvl5pPr marL="0" indent="1828800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2" name="Group 23"/>
          <p:cNvGrpSpPr/>
          <p:nvPr/>
        </p:nvGrpSpPr>
        <p:grpSpPr>
          <a:xfrm>
            <a:off x="672789" y="1337632"/>
            <a:ext cx="958485" cy="70549"/>
            <a:chOff x="0" y="0"/>
            <a:chExt cx="958483" cy="70548"/>
          </a:xfrm>
        </p:grpSpPr>
        <p:sp>
          <p:nvSpPr>
            <p:cNvPr id="37" name="Oval 24"/>
            <p:cNvSpPr/>
            <p:nvPr/>
          </p:nvSpPr>
          <p:spPr>
            <a:xfrm>
              <a:off x="-1" y="-1"/>
              <a:ext cx="69497" cy="705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8" name="Oval 25"/>
            <p:cNvSpPr/>
            <p:nvPr/>
          </p:nvSpPr>
          <p:spPr>
            <a:xfrm>
              <a:off x="204386" y="-1"/>
              <a:ext cx="69497" cy="7055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9" name="Oval 26"/>
            <p:cNvSpPr/>
            <p:nvPr/>
          </p:nvSpPr>
          <p:spPr>
            <a:xfrm>
              <a:off x="432063" y="-1"/>
              <a:ext cx="69497" cy="705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0" name="Oval 27"/>
            <p:cNvSpPr/>
            <p:nvPr/>
          </p:nvSpPr>
          <p:spPr>
            <a:xfrm>
              <a:off x="663626" y="-1"/>
              <a:ext cx="69497" cy="705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" name="Oval 29"/>
            <p:cNvSpPr/>
            <p:nvPr/>
          </p:nvSpPr>
          <p:spPr>
            <a:xfrm>
              <a:off x="888987" y="-1"/>
              <a:ext cx="69497" cy="7055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xfrm>
            <a:off x="515357" y="466664"/>
            <a:ext cx="11160705" cy="4834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5357" y="962312"/>
            <a:ext cx="11160706" cy="3584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457200">
              <a:buSzTx/>
              <a:buFontTx/>
              <a:buNone/>
              <a:defRPr sz="1200"/>
            </a:lvl2pPr>
            <a:lvl3pPr marL="0" indent="914400">
              <a:buSzTx/>
              <a:buFontTx/>
              <a:buNone/>
              <a:defRPr sz="1200"/>
            </a:lvl3pPr>
            <a:lvl4pPr marL="0" indent="1371600">
              <a:buSzTx/>
              <a:buFontTx/>
              <a:buNone/>
              <a:defRPr sz="1200"/>
            </a:lvl4pPr>
            <a:lvl5pPr marL="0" indent="1828800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24" name="Group 7"/>
          <p:cNvGrpSpPr/>
          <p:nvPr/>
        </p:nvGrpSpPr>
        <p:grpSpPr>
          <a:xfrm>
            <a:off x="672789" y="1337632"/>
            <a:ext cx="958485" cy="70549"/>
            <a:chOff x="0" y="0"/>
            <a:chExt cx="958483" cy="70548"/>
          </a:xfrm>
        </p:grpSpPr>
        <p:sp>
          <p:nvSpPr>
            <p:cNvPr id="119" name="Oval 8"/>
            <p:cNvSpPr/>
            <p:nvPr/>
          </p:nvSpPr>
          <p:spPr>
            <a:xfrm>
              <a:off x="-1" y="-1"/>
              <a:ext cx="69497" cy="705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0" name="Oval 9"/>
            <p:cNvSpPr/>
            <p:nvPr/>
          </p:nvSpPr>
          <p:spPr>
            <a:xfrm>
              <a:off x="204386" y="-1"/>
              <a:ext cx="69497" cy="7055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1" name="Oval 10"/>
            <p:cNvSpPr/>
            <p:nvPr/>
          </p:nvSpPr>
          <p:spPr>
            <a:xfrm>
              <a:off x="432063" y="-1"/>
              <a:ext cx="69497" cy="705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2" name="Oval 11"/>
            <p:cNvSpPr/>
            <p:nvPr/>
          </p:nvSpPr>
          <p:spPr>
            <a:xfrm>
              <a:off x="663626" y="-1"/>
              <a:ext cx="69497" cy="705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3" name="Oval 12"/>
            <p:cNvSpPr/>
            <p:nvPr/>
          </p:nvSpPr>
          <p:spPr>
            <a:xfrm>
              <a:off x="888987" y="-1"/>
              <a:ext cx="69497" cy="7055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25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2699648" y="2089023"/>
            <a:ext cx="1589088" cy="1589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6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902792" y="2089023"/>
            <a:ext cx="1589087" cy="158908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7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034643" y="1836058"/>
            <a:ext cx="2122243" cy="212224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Text"/>
          <p:cNvSpPr txBox="1">
            <a:spLocks noGrp="1"/>
          </p:cNvSpPr>
          <p:nvPr>
            <p:ph type="title"/>
          </p:nvPr>
        </p:nvSpPr>
        <p:spPr>
          <a:xfrm>
            <a:off x="515357" y="466664"/>
            <a:ext cx="11160705" cy="4834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5357" y="962312"/>
            <a:ext cx="11160706" cy="3584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457200">
              <a:buSzTx/>
              <a:buFontTx/>
              <a:buNone/>
              <a:defRPr sz="1200"/>
            </a:lvl2pPr>
            <a:lvl3pPr marL="0" indent="914400">
              <a:buSzTx/>
              <a:buFontTx/>
              <a:buNone/>
              <a:defRPr sz="1200"/>
            </a:lvl3pPr>
            <a:lvl4pPr marL="0" indent="1371600">
              <a:buSzTx/>
              <a:buFontTx/>
              <a:buNone/>
              <a:defRPr sz="1200"/>
            </a:lvl4pPr>
            <a:lvl5pPr marL="0" indent="1828800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57" name="Group 21"/>
          <p:cNvGrpSpPr/>
          <p:nvPr/>
        </p:nvGrpSpPr>
        <p:grpSpPr>
          <a:xfrm>
            <a:off x="672789" y="1337632"/>
            <a:ext cx="958485" cy="70549"/>
            <a:chOff x="0" y="0"/>
            <a:chExt cx="958483" cy="70548"/>
          </a:xfrm>
        </p:grpSpPr>
        <p:sp>
          <p:nvSpPr>
            <p:cNvPr id="152" name="Oval 22"/>
            <p:cNvSpPr/>
            <p:nvPr/>
          </p:nvSpPr>
          <p:spPr>
            <a:xfrm>
              <a:off x="-1" y="-1"/>
              <a:ext cx="69497" cy="705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3" name="Oval 23"/>
            <p:cNvSpPr/>
            <p:nvPr/>
          </p:nvSpPr>
          <p:spPr>
            <a:xfrm>
              <a:off x="204386" y="-1"/>
              <a:ext cx="69497" cy="7055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" name="Oval 24"/>
            <p:cNvSpPr/>
            <p:nvPr/>
          </p:nvSpPr>
          <p:spPr>
            <a:xfrm>
              <a:off x="432063" y="-1"/>
              <a:ext cx="69497" cy="705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" name="Oval 25"/>
            <p:cNvSpPr/>
            <p:nvPr/>
          </p:nvSpPr>
          <p:spPr>
            <a:xfrm>
              <a:off x="663626" y="-1"/>
              <a:ext cx="69497" cy="705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6" name="Oval 26"/>
            <p:cNvSpPr/>
            <p:nvPr/>
          </p:nvSpPr>
          <p:spPr>
            <a:xfrm>
              <a:off x="888987" y="-1"/>
              <a:ext cx="69497" cy="7055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8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5849" y="1777457"/>
            <a:ext cx="2016623" cy="20320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9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2031995" y="1777457"/>
            <a:ext cx="2016623" cy="20320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0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4067666" y="1777457"/>
            <a:ext cx="2016622" cy="20320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1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6093812" y="1777457"/>
            <a:ext cx="2016623" cy="20320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2" name="Picture Placeholder 25"/>
          <p:cNvSpPr>
            <a:spLocks noGrp="1"/>
          </p:cNvSpPr>
          <p:nvPr>
            <p:ph type="pic" sz="quarter" idx="17"/>
          </p:nvPr>
        </p:nvSpPr>
        <p:spPr>
          <a:xfrm>
            <a:off x="8129483" y="1777457"/>
            <a:ext cx="2016622" cy="20320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3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10165154" y="1777457"/>
            <a:ext cx="2016622" cy="203200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4" name="Picture Placeholder 25"/>
          <p:cNvSpPr>
            <a:spLocks noGrp="1"/>
          </p:cNvSpPr>
          <p:nvPr>
            <p:ph type="pic" sz="quarter" idx="19"/>
          </p:nvPr>
        </p:nvSpPr>
        <p:spPr>
          <a:xfrm>
            <a:off x="5849" y="3838802"/>
            <a:ext cx="2016623" cy="20320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5" name="Picture Placeholder 25"/>
          <p:cNvSpPr>
            <a:spLocks noGrp="1"/>
          </p:cNvSpPr>
          <p:nvPr>
            <p:ph type="pic" sz="quarter" idx="20"/>
          </p:nvPr>
        </p:nvSpPr>
        <p:spPr>
          <a:xfrm>
            <a:off x="2031995" y="3838802"/>
            <a:ext cx="2016623" cy="20320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6" name="Picture Placeholder 25"/>
          <p:cNvSpPr>
            <a:spLocks noGrp="1"/>
          </p:cNvSpPr>
          <p:nvPr>
            <p:ph type="pic" sz="quarter" idx="21"/>
          </p:nvPr>
        </p:nvSpPr>
        <p:spPr>
          <a:xfrm>
            <a:off x="4067666" y="3838802"/>
            <a:ext cx="2016622" cy="20320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7" name="Picture Placeholder 25"/>
          <p:cNvSpPr>
            <a:spLocks noGrp="1"/>
          </p:cNvSpPr>
          <p:nvPr>
            <p:ph type="pic" sz="quarter" idx="22"/>
          </p:nvPr>
        </p:nvSpPr>
        <p:spPr>
          <a:xfrm>
            <a:off x="6093812" y="3838802"/>
            <a:ext cx="2016623" cy="20320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8" name="Picture Placeholder 25"/>
          <p:cNvSpPr>
            <a:spLocks noGrp="1"/>
          </p:cNvSpPr>
          <p:nvPr>
            <p:ph type="pic" sz="quarter" idx="23"/>
          </p:nvPr>
        </p:nvSpPr>
        <p:spPr>
          <a:xfrm>
            <a:off x="8129483" y="3838802"/>
            <a:ext cx="2016622" cy="20320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9" name="Picture Placeholder 25"/>
          <p:cNvSpPr>
            <a:spLocks noGrp="1"/>
          </p:cNvSpPr>
          <p:nvPr>
            <p:ph type="pic" sz="quarter" idx="24"/>
          </p:nvPr>
        </p:nvSpPr>
        <p:spPr>
          <a:xfrm>
            <a:off x="10165154" y="3838802"/>
            <a:ext cx="2016622" cy="203200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icture Placeholder 7"/>
          <p:cNvSpPr>
            <a:spLocks noGrp="1"/>
          </p:cNvSpPr>
          <p:nvPr>
            <p:ph type="pic" idx="13"/>
          </p:nvPr>
        </p:nvSpPr>
        <p:spPr>
          <a:xfrm>
            <a:off x="0" y="3281083"/>
            <a:ext cx="12192000" cy="356499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8" name="Title Text"/>
          <p:cNvSpPr txBox="1">
            <a:spLocks noGrp="1"/>
          </p:cNvSpPr>
          <p:nvPr>
            <p:ph type="title"/>
          </p:nvPr>
        </p:nvSpPr>
        <p:spPr>
          <a:xfrm>
            <a:off x="515357" y="466664"/>
            <a:ext cx="11160705" cy="48348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7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5357" y="962312"/>
            <a:ext cx="11160706" cy="3584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457200">
              <a:buSzTx/>
              <a:buFontTx/>
              <a:buNone/>
              <a:defRPr sz="1200"/>
            </a:lvl2pPr>
            <a:lvl3pPr marL="0" indent="914400">
              <a:buSzTx/>
              <a:buFontTx/>
              <a:buNone/>
              <a:defRPr sz="1200"/>
            </a:lvl3pPr>
            <a:lvl4pPr marL="0" indent="1371600">
              <a:buSzTx/>
              <a:buFontTx/>
              <a:buNone/>
              <a:defRPr sz="1200"/>
            </a:lvl4pPr>
            <a:lvl5pPr marL="0" indent="1828800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85" name="Group 4"/>
          <p:cNvGrpSpPr/>
          <p:nvPr/>
        </p:nvGrpSpPr>
        <p:grpSpPr>
          <a:xfrm>
            <a:off x="672789" y="1337632"/>
            <a:ext cx="958485" cy="70549"/>
            <a:chOff x="0" y="0"/>
            <a:chExt cx="958483" cy="70548"/>
          </a:xfrm>
        </p:grpSpPr>
        <p:sp>
          <p:nvSpPr>
            <p:cNvPr id="180" name="Oval 5"/>
            <p:cNvSpPr/>
            <p:nvPr/>
          </p:nvSpPr>
          <p:spPr>
            <a:xfrm>
              <a:off x="-1" y="-1"/>
              <a:ext cx="69497" cy="705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1" name="Oval 6"/>
            <p:cNvSpPr/>
            <p:nvPr/>
          </p:nvSpPr>
          <p:spPr>
            <a:xfrm>
              <a:off x="204386" y="-1"/>
              <a:ext cx="69497" cy="7055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2" name="Oval 7"/>
            <p:cNvSpPr/>
            <p:nvPr/>
          </p:nvSpPr>
          <p:spPr>
            <a:xfrm>
              <a:off x="432063" y="-1"/>
              <a:ext cx="69497" cy="705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3" name="Oval 9"/>
            <p:cNvSpPr/>
            <p:nvPr/>
          </p:nvSpPr>
          <p:spPr>
            <a:xfrm>
              <a:off x="663626" y="-1"/>
              <a:ext cx="69497" cy="705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84" name="Oval 10"/>
            <p:cNvSpPr/>
            <p:nvPr/>
          </p:nvSpPr>
          <p:spPr>
            <a:xfrm>
              <a:off x="888987" y="-1"/>
              <a:ext cx="69497" cy="7055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icture Placeholder 13"/>
          <p:cNvSpPr>
            <a:spLocks noGrp="1"/>
          </p:cNvSpPr>
          <p:nvPr>
            <p:ph type="pic" idx="13"/>
          </p:nvPr>
        </p:nvSpPr>
        <p:spPr>
          <a:xfrm>
            <a:off x="2971556" y="0"/>
            <a:ext cx="9220446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3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6321566" y="1099941"/>
            <a:ext cx="4444718" cy="298171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90909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7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F3F3F"/>
          </a:solidFill>
          <a:uFillTx/>
          <a:latin typeface="Roboto Light"/>
          <a:ea typeface="Roboto Light"/>
          <a:cs typeface="Roboto Light"/>
          <a:sym typeface="Roboto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29.tiff"/><Relationship Id="rId3" Type="http://schemas.openxmlformats.org/officeDocument/2006/relationships/image" Target="../media/image21.tiff"/><Relationship Id="rId7" Type="http://schemas.openxmlformats.org/officeDocument/2006/relationships/image" Target="../media/image12.tiff"/><Relationship Id="rId12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tiff"/><Relationship Id="rId11" Type="http://schemas.openxmlformats.org/officeDocument/2006/relationships/image" Target="../media/image27.png"/><Relationship Id="rId5" Type="http://schemas.openxmlformats.org/officeDocument/2006/relationships/image" Target="../media/image23.tiff"/><Relationship Id="rId15" Type="http://schemas.openxmlformats.org/officeDocument/2006/relationships/image" Target="../media/image31.png"/><Relationship Id="rId10" Type="http://schemas.openxmlformats.org/officeDocument/2006/relationships/image" Target="../media/image26.tiff"/><Relationship Id="rId4" Type="http://schemas.openxmlformats.org/officeDocument/2006/relationships/image" Target="../media/image22.tiff"/><Relationship Id="rId9" Type="http://schemas.openxmlformats.org/officeDocument/2006/relationships/image" Target="../media/image25.tiff"/><Relationship Id="rId1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2.tiff"/><Relationship Id="rId7" Type="http://schemas.openxmlformats.org/officeDocument/2006/relationships/image" Target="../media/image33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tiff"/><Relationship Id="rId4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10" Type="http://schemas.openxmlformats.org/officeDocument/2006/relationships/image" Target="../media/image9.sv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21"/>
          <p:cNvSpPr txBox="1"/>
          <p:nvPr/>
        </p:nvSpPr>
        <p:spPr>
          <a:xfrm>
            <a:off x="1409334" y="2806685"/>
            <a:ext cx="1009536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8000" b="1">
                <a:solidFill>
                  <a:schemeClr val="accent2"/>
                </a:solidFill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</a:rPr>
              <a:t>Online Payment 101 for Merchants</a:t>
            </a:r>
            <a:endParaRPr sz="4000" dirty="0">
              <a:solidFill>
                <a:srgbClr val="0070C0"/>
              </a:solidFill>
            </a:endParaRPr>
          </a:p>
        </p:txBody>
      </p:sp>
      <p:grpSp>
        <p:nvGrpSpPr>
          <p:cNvPr id="326" name="Group 28"/>
          <p:cNvGrpSpPr/>
          <p:nvPr/>
        </p:nvGrpSpPr>
        <p:grpSpPr>
          <a:xfrm>
            <a:off x="863611" y="2932064"/>
            <a:ext cx="89903" cy="993872"/>
            <a:chOff x="0" y="0"/>
            <a:chExt cx="89902" cy="993871"/>
          </a:xfrm>
        </p:grpSpPr>
        <p:sp>
          <p:nvSpPr>
            <p:cNvPr id="321" name="Oval 23"/>
            <p:cNvSpPr/>
            <p:nvPr/>
          </p:nvSpPr>
          <p:spPr>
            <a:xfrm rot="16200000">
              <a:off x="670" y="904638"/>
              <a:ext cx="88563" cy="89903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Oval 24"/>
            <p:cNvSpPr/>
            <p:nvPr/>
          </p:nvSpPr>
          <p:spPr>
            <a:xfrm rot="16200000">
              <a:off x="670" y="681026"/>
              <a:ext cx="88563" cy="89903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3" name="Oval 25"/>
            <p:cNvSpPr/>
            <p:nvPr/>
          </p:nvSpPr>
          <p:spPr>
            <a:xfrm rot="16200000">
              <a:off x="670" y="454460"/>
              <a:ext cx="88563" cy="89903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4" name="Oval 26"/>
            <p:cNvSpPr/>
            <p:nvPr/>
          </p:nvSpPr>
          <p:spPr>
            <a:xfrm rot="16200000">
              <a:off x="670" y="227894"/>
              <a:ext cx="88563" cy="89903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5" name="Oval 27"/>
            <p:cNvSpPr/>
            <p:nvPr/>
          </p:nvSpPr>
          <p:spPr>
            <a:xfrm rot="16200000">
              <a:off x="670" y="-671"/>
              <a:ext cx="88563" cy="89903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27" name="Subtitle 1"/>
          <p:cNvSpPr txBox="1">
            <a:spLocks noGrp="1"/>
          </p:cNvSpPr>
          <p:nvPr>
            <p:ph type="body" sz="quarter" idx="1"/>
          </p:nvPr>
        </p:nvSpPr>
        <p:spPr>
          <a:xfrm>
            <a:off x="1409334" y="3441604"/>
            <a:ext cx="9144000" cy="16557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0070C0"/>
                </a:solidFill>
              </a:rPr>
              <a:t>Don’t waste your precious revenue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F288A3E8-0A03-D046-9DDC-1AD606BE90E4}"/>
              </a:ext>
            </a:extLst>
          </p:cNvPr>
          <p:cNvSpPr txBox="1">
            <a:spLocks/>
          </p:cNvSpPr>
          <p:nvPr/>
        </p:nvSpPr>
        <p:spPr>
          <a:xfrm>
            <a:off x="3165251" y="5732286"/>
            <a:ext cx="5070297" cy="427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3F3F3F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3F3F3F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3F3F3F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3F3F3F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3F3F3F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F3F3F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F3F3F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F3F3F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F3F3F"/>
                </a:solidFill>
                <a:uFillTx/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Nguyễn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Sơn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Tùng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053AF9-2411-2C46-8104-3FBF71DB577E}"/>
              </a:ext>
            </a:extLst>
          </p:cNvPr>
          <p:cNvSpPr txBox="1"/>
          <p:nvPr/>
        </p:nvSpPr>
        <p:spPr>
          <a:xfrm>
            <a:off x="3165251" y="6159687"/>
            <a:ext cx="273247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CTO &amp; Co-founders - VIEC.CO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D750C-040C-D745-A327-F89D24C1D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10" y="5845977"/>
            <a:ext cx="1842259" cy="5806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9AD7-E66A-1244-9F32-38DCC077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Payment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6755-203C-334A-B080-263A97B0690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Classification by Source of Money</a:t>
            </a: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AA6B88C-2BDE-AD48-A862-9D373FFB3E14}"/>
              </a:ext>
            </a:extLst>
          </p:cNvPr>
          <p:cNvSpPr/>
          <p:nvPr/>
        </p:nvSpPr>
        <p:spPr>
          <a:xfrm>
            <a:off x="2712489" y="4409422"/>
            <a:ext cx="969559" cy="965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3" h="18974" extrusionOk="0">
                <a:moveTo>
                  <a:pt x="14600" y="17511"/>
                </a:moveTo>
                <a:cubicBezTo>
                  <a:pt x="10145" y="20287"/>
                  <a:pt x="4340" y="19000"/>
                  <a:pt x="1505" y="14599"/>
                </a:cubicBezTo>
                <a:cubicBezTo>
                  <a:pt x="-1330" y="10198"/>
                  <a:pt x="-48" y="4307"/>
                  <a:pt x="4407" y="1463"/>
                </a:cubicBezTo>
                <a:cubicBezTo>
                  <a:pt x="8795" y="-1313"/>
                  <a:pt x="14667" y="-26"/>
                  <a:pt x="17435" y="4375"/>
                </a:cubicBezTo>
                <a:cubicBezTo>
                  <a:pt x="20270" y="8776"/>
                  <a:pt x="18987" y="14667"/>
                  <a:pt x="14600" y="17511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D207CAE-55D9-0943-880A-73973FCEDAB7}"/>
              </a:ext>
            </a:extLst>
          </p:cNvPr>
          <p:cNvSpPr/>
          <p:nvPr/>
        </p:nvSpPr>
        <p:spPr>
          <a:xfrm>
            <a:off x="5369931" y="4409422"/>
            <a:ext cx="971322" cy="965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43" h="18974" extrusionOk="0">
                <a:moveTo>
                  <a:pt x="4407" y="17511"/>
                </a:moveTo>
                <a:cubicBezTo>
                  <a:pt x="8795" y="20287"/>
                  <a:pt x="14667" y="19000"/>
                  <a:pt x="17435" y="14599"/>
                </a:cubicBezTo>
                <a:cubicBezTo>
                  <a:pt x="20270" y="10198"/>
                  <a:pt x="18987" y="4307"/>
                  <a:pt x="14600" y="1463"/>
                </a:cubicBezTo>
                <a:cubicBezTo>
                  <a:pt x="10145" y="-1313"/>
                  <a:pt x="4340" y="-26"/>
                  <a:pt x="1505" y="4375"/>
                </a:cubicBezTo>
                <a:cubicBezTo>
                  <a:pt x="-1330" y="8776"/>
                  <a:pt x="-47" y="14667"/>
                  <a:pt x="4407" y="17511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C8EADA47-24EA-7D4C-B436-0636DE72B191}"/>
              </a:ext>
            </a:extLst>
          </p:cNvPr>
          <p:cNvSpPr/>
          <p:nvPr/>
        </p:nvSpPr>
        <p:spPr>
          <a:xfrm>
            <a:off x="4039409" y="1988782"/>
            <a:ext cx="972877" cy="96483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8BC72C04-EB3B-564D-A5ED-3FDBC93120C6}"/>
              </a:ext>
            </a:extLst>
          </p:cNvPr>
          <p:cNvSpPr/>
          <p:nvPr/>
        </p:nvSpPr>
        <p:spPr>
          <a:xfrm>
            <a:off x="4393182" y="2820954"/>
            <a:ext cx="265331" cy="267341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AFBB1BE2-3208-C047-AA1D-759090ABF33A}"/>
              </a:ext>
            </a:extLst>
          </p:cNvPr>
          <p:cNvSpPr/>
          <p:nvPr/>
        </p:nvSpPr>
        <p:spPr>
          <a:xfrm>
            <a:off x="3446222" y="4454835"/>
            <a:ext cx="265856" cy="265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19" h="18919" extrusionOk="0">
                <a:moveTo>
                  <a:pt x="14192" y="17736"/>
                </a:moveTo>
                <a:cubicBezTo>
                  <a:pt x="9528" y="20191"/>
                  <a:pt x="3883" y="18718"/>
                  <a:pt x="1183" y="14300"/>
                </a:cubicBezTo>
                <a:cubicBezTo>
                  <a:pt x="-1272" y="9636"/>
                  <a:pt x="201" y="3991"/>
                  <a:pt x="4619" y="1291"/>
                </a:cubicBezTo>
                <a:cubicBezTo>
                  <a:pt x="9283" y="-1409"/>
                  <a:pt x="15173" y="309"/>
                  <a:pt x="17628" y="4727"/>
                </a:cubicBezTo>
                <a:cubicBezTo>
                  <a:pt x="20328" y="9391"/>
                  <a:pt x="18610" y="15036"/>
                  <a:pt x="14192" y="17736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5C846668-4C8C-0140-8138-5E067642C1AF}"/>
              </a:ext>
            </a:extLst>
          </p:cNvPr>
          <p:cNvSpPr/>
          <p:nvPr/>
        </p:nvSpPr>
        <p:spPr>
          <a:xfrm>
            <a:off x="5341722" y="4454835"/>
            <a:ext cx="265855" cy="265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19" h="18919" extrusionOk="0">
                <a:moveTo>
                  <a:pt x="4619" y="17736"/>
                </a:moveTo>
                <a:cubicBezTo>
                  <a:pt x="9283" y="20191"/>
                  <a:pt x="14928" y="18718"/>
                  <a:pt x="17628" y="14300"/>
                </a:cubicBezTo>
                <a:cubicBezTo>
                  <a:pt x="20328" y="9636"/>
                  <a:pt x="18610" y="3991"/>
                  <a:pt x="14192" y="1291"/>
                </a:cubicBezTo>
                <a:cubicBezTo>
                  <a:pt x="9528" y="-1409"/>
                  <a:pt x="3883" y="309"/>
                  <a:pt x="1183" y="4727"/>
                </a:cubicBezTo>
                <a:cubicBezTo>
                  <a:pt x="-1272" y="9391"/>
                  <a:pt x="201" y="15036"/>
                  <a:pt x="4619" y="17736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7" name="Oval 17">
            <a:extLst>
              <a:ext uri="{FF2B5EF4-FFF2-40B4-BE49-F238E27FC236}">
                <a16:creationId xmlns:a16="http://schemas.microsoft.com/office/drawing/2014/main" id="{866D0A58-9F65-3146-BCF9-8491B44DDAF8}"/>
              </a:ext>
            </a:extLst>
          </p:cNvPr>
          <p:cNvSpPr/>
          <p:nvPr/>
        </p:nvSpPr>
        <p:spPr>
          <a:xfrm>
            <a:off x="3910765" y="3429000"/>
            <a:ext cx="1232177" cy="1232177"/>
          </a:xfrm>
          <a:prstGeom prst="ellipse">
            <a:avLst/>
          </a:prstGeom>
          <a:solidFill>
            <a:srgbClr val="313C41"/>
          </a:solidFill>
          <a:ln w="12700">
            <a:miter lim="400000"/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45" name="TextBox 145">
            <a:extLst>
              <a:ext uri="{FF2B5EF4-FFF2-40B4-BE49-F238E27FC236}">
                <a16:creationId xmlns:a16="http://schemas.microsoft.com/office/drawing/2014/main" id="{196741F9-0F59-4B4D-8B19-D398F71256AC}"/>
              </a:ext>
            </a:extLst>
          </p:cNvPr>
          <p:cNvSpPr txBox="1"/>
          <p:nvPr/>
        </p:nvSpPr>
        <p:spPr>
          <a:xfrm>
            <a:off x="3910765" y="3778919"/>
            <a:ext cx="123217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Source of Money</a:t>
            </a:r>
            <a:endParaRPr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7F0E9E-9BBB-0045-BFC0-F2EE02BF220A}"/>
              </a:ext>
            </a:extLst>
          </p:cNvPr>
          <p:cNvSpPr txBox="1"/>
          <p:nvPr/>
        </p:nvSpPr>
        <p:spPr>
          <a:xfrm>
            <a:off x="5159291" y="1895617"/>
            <a:ext cx="202042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Internet Banking, ATM, Prepaid Card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82EFE6-7646-AB4B-B388-2E29C1F2192C}"/>
              </a:ext>
            </a:extLst>
          </p:cNvPr>
          <p:cNvSpPr txBox="1"/>
          <p:nvPr/>
        </p:nvSpPr>
        <p:spPr>
          <a:xfrm>
            <a:off x="493284" y="4661177"/>
            <a:ext cx="202042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International Cards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0844BB-DB41-274E-BF20-1CC0AEDCDD37}"/>
              </a:ext>
            </a:extLst>
          </p:cNvPr>
          <p:cNvSpPr txBox="1"/>
          <p:nvPr/>
        </p:nvSpPr>
        <p:spPr>
          <a:xfrm>
            <a:off x="5499096" y="5513946"/>
            <a:ext cx="29033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Wallets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9A0F5A-C89E-A242-937F-FF10D308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726" y="6000426"/>
            <a:ext cx="53340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90C897-3D77-5543-B427-51038A944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253" y="5999866"/>
            <a:ext cx="1500632" cy="391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888423-42F0-4A43-9ACA-726F4F7AF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57" y="5143057"/>
            <a:ext cx="1800515" cy="464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597F10-A6BA-404B-B9E3-093A202D01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323" y="1883644"/>
            <a:ext cx="4483100" cy="213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0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9" grpId="0" animBg="1" advAuto="0"/>
      <p:bldP spid="10" grpId="0" animBg="1" advAuto="0"/>
      <p:bldP spid="11" grpId="0" animBg="1" advAuto="0"/>
      <p:bldP spid="14" grpId="0" animBg="1" advAuto="0"/>
      <p:bldP spid="16" grpId="0" animBg="1" advAuto="0"/>
      <p:bldP spid="17" grpId="0" animBg="1" advAuto="0"/>
      <p:bldP spid="45" grpId="0" animBg="1" advAuto="0"/>
      <p:bldP spid="46" grpId="0"/>
      <p:bldP spid="47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99AD7-E66A-1244-9F32-38DCC0773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Payment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6755-203C-334A-B080-263A97B0690C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15357" y="962312"/>
            <a:ext cx="11160706" cy="358488"/>
          </a:xfrm>
        </p:spPr>
        <p:txBody>
          <a:bodyPr/>
          <a:lstStyle/>
          <a:p>
            <a:r>
              <a:rPr lang="en-US" dirty="0"/>
              <a:t>Classification by type of integration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F2933E-EDC7-0E4B-97B5-30D1F12609E1}"/>
              </a:ext>
            </a:extLst>
          </p:cNvPr>
          <p:cNvGrpSpPr/>
          <p:nvPr/>
        </p:nvGrpSpPr>
        <p:grpSpPr>
          <a:xfrm>
            <a:off x="1217803" y="1878904"/>
            <a:ext cx="2164286" cy="4866362"/>
            <a:chOff x="1217803" y="1878904"/>
            <a:chExt cx="2164286" cy="4866362"/>
          </a:xfrm>
        </p:grpSpPr>
        <p:pic>
          <p:nvPicPr>
            <p:cNvPr id="18" name="Picture 2" descr="Picture 2">
              <a:extLst>
                <a:ext uri="{FF2B5EF4-FFF2-40B4-BE49-F238E27FC236}">
                  <a16:creationId xmlns:a16="http://schemas.microsoft.com/office/drawing/2014/main" id="{BF4E81EB-1ABC-D645-8E7F-9D55ABADF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17803" y="1878904"/>
              <a:ext cx="2164286" cy="486636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9" name="Picture Placeholder 32" descr="Picture Placeholder 32">
              <a:extLst>
                <a:ext uri="{FF2B5EF4-FFF2-40B4-BE49-F238E27FC236}">
                  <a16:creationId xmlns:a16="http://schemas.microsoft.com/office/drawing/2014/main" id="{E414249B-5FC5-8C48-B60F-74CD4D746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45456" y="2515400"/>
              <a:ext cx="1890860" cy="330186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AEB25ED-E6B1-7D49-B188-C058592AB782}"/>
                </a:ext>
              </a:extLst>
            </p:cNvPr>
            <p:cNvSpPr txBox="1"/>
            <p:nvPr/>
          </p:nvSpPr>
          <p:spPr>
            <a:xfrm>
              <a:off x="1657652" y="3809530"/>
              <a:ext cx="13277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Roboto"/>
                </a:rPr>
                <a:t>Redirection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C43439-42CC-9E49-8B1E-87C8C0E4D127}"/>
              </a:ext>
            </a:extLst>
          </p:cNvPr>
          <p:cNvGrpSpPr/>
          <p:nvPr/>
        </p:nvGrpSpPr>
        <p:grpSpPr>
          <a:xfrm>
            <a:off x="5115485" y="1878904"/>
            <a:ext cx="2164286" cy="4866362"/>
            <a:chOff x="5115485" y="1878904"/>
            <a:chExt cx="2164286" cy="4866362"/>
          </a:xfrm>
        </p:grpSpPr>
        <p:pic>
          <p:nvPicPr>
            <p:cNvPr id="21" name="Picture 2" descr="Picture 2">
              <a:extLst>
                <a:ext uri="{FF2B5EF4-FFF2-40B4-BE49-F238E27FC236}">
                  <a16:creationId xmlns:a16="http://schemas.microsoft.com/office/drawing/2014/main" id="{363FE775-D13B-3643-B7FB-36129F703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115485" y="1878904"/>
              <a:ext cx="2164286" cy="486636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2" name="Picture Placeholder 32" descr="Picture Placeholder 32">
              <a:extLst>
                <a:ext uri="{FF2B5EF4-FFF2-40B4-BE49-F238E27FC236}">
                  <a16:creationId xmlns:a16="http://schemas.microsoft.com/office/drawing/2014/main" id="{079CF7FD-BAD5-1C4E-B90A-6C37C53EA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252198" y="2515399"/>
              <a:ext cx="1890860" cy="330186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B1B830B-7C68-B54C-8E11-7225B7093BC8}"/>
                </a:ext>
              </a:extLst>
            </p:cNvPr>
            <p:cNvSpPr txBox="1"/>
            <p:nvPr/>
          </p:nvSpPr>
          <p:spPr>
            <a:xfrm>
              <a:off x="5555334" y="3578696"/>
              <a:ext cx="1327759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Roboto"/>
                </a:rPr>
                <a:t>Onsite + External Form Submission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48F07E-F0FC-1249-A484-8DC6927C2545}"/>
              </a:ext>
            </a:extLst>
          </p:cNvPr>
          <p:cNvGrpSpPr/>
          <p:nvPr/>
        </p:nvGrpSpPr>
        <p:grpSpPr>
          <a:xfrm>
            <a:off x="8809911" y="1879798"/>
            <a:ext cx="2164286" cy="4866362"/>
            <a:chOff x="8809911" y="1879798"/>
            <a:chExt cx="2164286" cy="4866362"/>
          </a:xfrm>
        </p:grpSpPr>
        <p:pic>
          <p:nvPicPr>
            <p:cNvPr id="24" name="Picture 2" descr="Picture 2">
              <a:extLst>
                <a:ext uri="{FF2B5EF4-FFF2-40B4-BE49-F238E27FC236}">
                  <a16:creationId xmlns:a16="http://schemas.microsoft.com/office/drawing/2014/main" id="{4110A123-894A-2E41-B3C9-65AEF4F9E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809911" y="1879798"/>
              <a:ext cx="2164286" cy="486636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5" name="Picture Placeholder 32" descr="Picture Placeholder 32">
              <a:extLst>
                <a:ext uri="{FF2B5EF4-FFF2-40B4-BE49-F238E27FC236}">
                  <a16:creationId xmlns:a16="http://schemas.microsoft.com/office/drawing/2014/main" id="{9CF8141C-2F3E-D542-8542-4B4091874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946624" y="2515399"/>
              <a:ext cx="1890860" cy="33018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555679-A92A-6D44-B337-3296069BE513}"/>
                </a:ext>
              </a:extLst>
            </p:cNvPr>
            <p:cNvSpPr txBox="1"/>
            <p:nvPr/>
          </p:nvSpPr>
          <p:spPr>
            <a:xfrm>
              <a:off x="9249760" y="3579590"/>
              <a:ext cx="1327759" cy="923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Roboto"/>
                </a:rPr>
                <a:t>Onsite + Self- Submission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647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A1AE-21C7-954E-9319-244C965A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Payment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A0CF4-0A71-A14B-8CB2-7B869A0720E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Redirection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C86B3-F7AD-F644-A37C-B7A2B5763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92" y="1811076"/>
            <a:ext cx="6502400" cy="473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F6B60C-E524-674F-B2D3-52DCB0A45C12}"/>
              </a:ext>
            </a:extLst>
          </p:cNvPr>
          <p:cNvSpPr txBox="1"/>
          <p:nvPr/>
        </p:nvSpPr>
        <p:spPr>
          <a:xfrm>
            <a:off x="8952931" y="1811076"/>
            <a:ext cx="29069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Recommend for new site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19563-44A4-5047-A36D-6D91949B0BD4}"/>
              </a:ext>
            </a:extLst>
          </p:cNvPr>
          <p:cNvSpPr txBox="1"/>
          <p:nvPr/>
        </p:nvSpPr>
        <p:spPr>
          <a:xfrm>
            <a:off x="8952931" y="2670682"/>
            <a:ext cx="3239069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Pros: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Quick implementation</a:t>
            </a: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Cons: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Custom UI/Brand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Error rate consideration</a:t>
            </a:r>
          </a:p>
        </p:txBody>
      </p:sp>
    </p:spTree>
    <p:extLst>
      <p:ext uri="{BB962C8B-B14F-4D97-AF65-F5344CB8AC3E}">
        <p14:creationId xmlns:p14="http://schemas.microsoft.com/office/powerpoint/2010/main" val="341612801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A1AE-21C7-954E-9319-244C965A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Payment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A0CF4-0A71-A14B-8CB2-7B869A0720E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Roboto"/>
              </a:rPr>
              <a:t>Onsite + External Form Submission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0AED5-85A2-564C-B061-F0DE4B9F6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73" y="1770133"/>
            <a:ext cx="5549900" cy="4737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E258F-6730-544D-B274-61800B813861}"/>
              </a:ext>
            </a:extLst>
          </p:cNvPr>
          <p:cNvSpPr txBox="1"/>
          <p:nvPr/>
        </p:nvSpPr>
        <p:spPr>
          <a:xfrm>
            <a:off x="7874954" y="1770133"/>
            <a:ext cx="380110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Recommended in most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6C2E1-A125-3E45-8406-713CBB433EC8}"/>
              </a:ext>
            </a:extLst>
          </p:cNvPr>
          <p:cNvSpPr txBox="1"/>
          <p:nvPr/>
        </p:nvSpPr>
        <p:spPr>
          <a:xfrm>
            <a:off x="7874954" y="2641586"/>
            <a:ext cx="3801108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Pros: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Safe (no card data is stored)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PCI/DSS is </a:t>
            </a:r>
            <a:r>
              <a:rPr lang="en-US" b="1" dirty="0"/>
              <a:t>not required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Custom UI (Brand)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Cons: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Require Payment knowledge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Higher cost for integration, operation</a:t>
            </a:r>
          </a:p>
        </p:txBody>
      </p:sp>
    </p:spTree>
    <p:extLst>
      <p:ext uri="{BB962C8B-B14F-4D97-AF65-F5344CB8AC3E}">
        <p14:creationId xmlns:p14="http://schemas.microsoft.com/office/powerpoint/2010/main" val="175107809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A1AE-21C7-954E-9319-244C965A2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Payment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A0CF4-0A71-A14B-8CB2-7B869A0720E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Roboto"/>
              </a:rPr>
              <a:t>Onsite + Self Submission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F9705-3152-A345-809B-2D2DCCB44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38" y="1790713"/>
            <a:ext cx="6450969" cy="3856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105F0F-318A-F74D-AF1E-820C1B37BC03}"/>
              </a:ext>
            </a:extLst>
          </p:cNvPr>
          <p:cNvSpPr txBox="1"/>
          <p:nvPr/>
        </p:nvSpPr>
        <p:spPr>
          <a:xfrm>
            <a:off x="7874954" y="1770133"/>
            <a:ext cx="380110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Recommended for large-scale entities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ACA4F-7EAB-994B-B4CD-E843CD0A65F1}"/>
              </a:ext>
            </a:extLst>
          </p:cNvPr>
          <p:cNvSpPr txBox="1"/>
          <p:nvPr/>
        </p:nvSpPr>
        <p:spPr>
          <a:xfrm>
            <a:off x="7874954" y="2641586"/>
            <a:ext cx="3801108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Pros: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Self-control everything = Better change for improvements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Cons: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PCI/DSS level 1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 is required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Highest cost, risks</a:t>
            </a:r>
          </a:p>
        </p:txBody>
      </p:sp>
    </p:spTree>
    <p:extLst>
      <p:ext uri="{BB962C8B-B14F-4D97-AF65-F5344CB8AC3E}">
        <p14:creationId xmlns:p14="http://schemas.microsoft.com/office/powerpoint/2010/main" val="26390771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87D3-5A30-A644-B395-AE7C81FE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Vendor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48BC0-7734-544A-9447-C9B8AF36F40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List of Vendors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F254F-C99C-5340-9FD6-3F827B498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624" y="3070522"/>
            <a:ext cx="1033223" cy="466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29CBAE-24F9-944A-873B-AE9DE935D7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57" b="26467"/>
          <a:stretch/>
        </p:blipFill>
        <p:spPr>
          <a:xfrm>
            <a:off x="1002625" y="3751478"/>
            <a:ext cx="1198016" cy="611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32BCF-EE0A-E04B-AEE9-A6BC1B9C6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624" y="4289543"/>
            <a:ext cx="1198016" cy="710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97BD43-59C8-374A-B96D-5C1C656B1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743" y="4596736"/>
            <a:ext cx="1375371" cy="245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F897B-734B-C345-B1B8-5D05CB62C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743" y="3157633"/>
            <a:ext cx="5334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CC2951-D91C-2443-9A99-63A547D0BD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8743" y="3916836"/>
            <a:ext cx="1500632" cy="391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7F7CE-C840-814F-B3E5-D0B6F6836EC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8015"/>
          <a:stretch/>
        </p:blipFill>
        <p:spPr>
          <a:xfrm>
            <a:off x="2796872" y="3122669"/>
            <a:ext cx="1274088" cy="308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AA84E-B546-714E-828E-E6890FC421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589" y="4357318"/>
            <a:ext cx="1720329" cy="5160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EED8E4-F21F-7949-A462-3E3D3BD3CB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9589" y="3799784"/>
            <a:ext cx="1720329" cy="3127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4160A4-33A0-DE45-9023-8B75C46954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5452" y="5082994"/>
            <a:ext cx="1198016" cy="37551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B07D98-FC63-9444-A50B-246290E5DC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0" y="2842306"/>
            <a:ext cx="2297947" cy="9574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C5F9D8-D91A-9E41-B76E-9A35D5B120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0" y="3627350"/>
            <a:ext cx="1627212" cy="6302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C30F94E-F8FD-FA4E-A43D-D454342F3960}"/>
              </a:ext>
            </a:extLst>
          </p:cNvPr>
          <p:cNvSpPr txBox="1"/>
          <p:nvPr/>
        </p:nvSpPr>
        <p:spPr>
          <a:xfrm>
            <a:off x="953867" y="2065193"/>
            <a:ext cx="34090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Domestic Gateways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40FE49-0D2E-6044-9FDB-5268E1122C2E}"/>
              </a:ext>
            </a:extLst>
          </p:cNvPr>
          <p:cNvSpPr txBox="1"/>
          <p:nvPr/>
        </p:nvSpPr>
        <p:spPr>
          <a:xfrm>
            <a:off x="6073608" y="2137336"/>
            <a:ext cx="34090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International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1F3B30-F33B-1B48-BDCA-F8A396431959}"/>
              </a:ext>
            </a:extLst>
          </p:cNvPr>
          <p:cNvSpPr txBox="1"/>
          <p:nvPr/>
        </p:nvSpPr>
        <p:spPr>
          <a:xfrm>
            <a:off x="9626112" y="2105690"/>
            <a:ext cx="15006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Wallet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5123FE-0E14-3949-9829-4AC3F51C4D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8275" y="4351334"/>
            <a:ext cx="2057442" cy="8792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E6B4F1-A649-4347-8FCC-78CC67BEB28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947569" y="5324309"/>
            <a:ext cx="1775643" cy="7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571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87D3-5A30-A644-B395-AE7C81FE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Vendor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48BC0-7734-544A-9447-C9B8AF36F40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Factors for consideration</a:t>
            </a:r>
          </a:p>
        </p:txBody>
      </p:sp>
      <p:sp>
        <p:nvSpPr>
          <p:cNvPr id="4" name="Oval 10">
            <a:extLst>
              <a:ext uri="{FF2B5EF4-FFF2-40B4-BE49-F238E27FC236}">
                <a16:creationId xmlns:a16="http://schemas.microsoft.com/office/drawing/2014/main" id="{C5CBF4C0-795C-5A4F-9588-7B201513AA8F}"/>
              </a:ext>
            </a:extLst>
          </p:cNvPr>
          <p:cNvSpPr/>
          <p:nvPr/>
        </p:nvSpPr>
        <p:spPr>
          <a:xfrm>
            <a:off x="1108318" y="2139094"/>
            <a:ext cx="972877" cy="96483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01507-09DD-7245-927B-7A57CDC18394}"/>
              </a:ext>
            </a:extLst>
          </p:cNvPr>
          <p:cNvSpPr txBox="1"/>
          <p:nvPr/>
        </p:nvSpPr>
        <p:spPr>
          <a:xfrm>
            <a:off x="2576626" y="2273304"/>
            <a:ext cx="202042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Coverages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Roboto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F6D544AE-E30B-C545-9AD4-6941DEA4DD6C}"/>
              </a:ext>
            </a:extLst>
          </p:cNvPr>
          <p:cNvSpPr txBox="1"/>
          <p:nvPr/>
        </p:nvSpPr>
        <p:spPr>
          <a:xfrm>
            <a:off x="1365483" y="2334857"/>
            <a:ext cx="4585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FFFFF"/>
                </a:solidFill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7" name="Oval 10">
            <a:extLst>
              <a:ext uri="{FF2B5EF4-FFF2-40B4-BE49-F238E27FC236}">
                <a16:creationId xmlns:a16="http://schemas.microsoft.com/office/drawing/2014/main" id="{FD36D90B-FD59-774C-AD2E-012C9BDFB59E}"/>
              </a:ext>
            </a:extLst>
          </p:cNvPr>
          <p:cNvSpPr/>
          <p:nvPr/>
        </p:nvSpPr>
        <p:spPr>
          <a:xfrm>
            <a:off x="1108318" y="3614816"/>
            <a:ext cx="972877" cy="964837"/>
          </a:xfrm>
          <a:prstGeom prst="ellipse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431CB-D032-144D-8ED4-E09E74D0153D}"/>
              </a:ext>
            </a:extLst>
          </p:cNvPr>
          <p:cNvSpPr txBox="1"/>
          <p:nvPr/>
        </p:nvSpPr>
        <p:spPr>
          <a:xfrm>
            <a:off x="2576626" y="3749026"/>
            <a:ext cx="402459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Product (Features, UX)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sym typeface="Roboto"/>
            </a:endParaRP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FA6D5CAE-45BC-E14E-89B0-714AF9A8C432}"/>
              </a:ext>
            </a:extLst>
          </p:cNvPr>
          <p:cNvSpPr txBox="1"/>
          <p:nvPr/>
        </p:nvSpPr>
        <p:spPr>
          <a:xfrm>
            <a:off x="1365483" y="3810579"/>
            <a:ext cx="4585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13BB620D-FD2A-8046-8392-F6D1E72AA938}"/>
              </a:ext>
            </a:extLst>
          </p:cNvPr>
          <p:cNvSpPr/>
          <p:nvPr/>
        </p:nvSpPr>
        <p:spPr>
          <a:xfrm>
            <a:off x="1108318" y="5090538"/>
            <a:ext cx="972877" cy="964837"/>
          </a:xfrm>
          <a:prstGeom prst="ellipse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019495-90A0-FA41-8711-42798DA96F6C}"/>
              </a:ext>
            </a:extLst>
          </p:cNvPr>
          <p:cNvSpPr txBox="1"/>
          <p:nvPr/>
        </p:nvSpPr>
        <p:spPr>
          <a:xfrm>
            <a:off x="2576626" y="5224748"/>
            <a:ext cx="402459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Pricing structure</a:t>
            </a:r>
          </a:p>
        </p:txBody>
      </p:sp>
      <p:sp>
        <p:nvSpPr>
          <p:cNvPr id="12" name="TextBox 25">
            <a:extLst>
              <a:ext uri="{FF2B5EF4-FFF2-40B4-BE49-F238E27FC236}">
                <a16:creationId xmlns:a16="http://schemas.microsoft.com/office/drawing/2014/main" id="{9AE3CAB1-4A87-304D-97EB-BA36B370BB06}"/>
              </a:ext>
            </a:extLst>
          </p:cNvPr>
          <p:cNvSpPr txBox="1"/>
          <p:nvPr/>
        </p:nvSpPr>
        <p:spPr>
          <a:xfrm>
            <a:off x="1365483" y="5286301"/>
            <a:ext cx="45854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4993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5D2B-5C7B-D747-85CB-B0BA3EE5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Vendor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C0900-F031-0349-A24C-8A2AA37867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Coverages</a:t>
            </a:r>
            <a:endParaRPr lang="en-US" dirty="0">
              <a:solidFill>
                <a:schemeClr val="bg1">
                  <a:lumMod val="50000"/>
                </a:schemeClr>
              </a:solidFill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A23E14-E260-2047-A072-0C35FDCB2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200" y="2029173"/>
            <a:ext cx="1033223" cy="466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7D1F74-BF80-A14D-8C17-BF02B85318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57" b="26467"/>
          <a:stretch/>
        </p:blipFill>
        <p:spPr>
          <a:xfrm>
            <a:off x="3598757" y="2009821"/>
            <a:ext cx="1198016" cy="611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10B136-6424-FF40-8367-8AE78C0C1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5556"/>
            <a:ext cx="1198016" cy="710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E1155-E437-3B4E-A0DF-C36B79729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71111"/>
            <a:ext cx="1500632" cy="391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92C557-9D5D-6544-A13E-255FB9F31AD5}"/>
              </a:ext>
            </a:extLst>
          </p:cNvPr>
          <p:cNvSpPr txBox="1"/>
          <p:nvPr/>
        </p:nvSpPr>
        <p:spPr>
          <a:xfrm>
            <a:off x="422191" y="4748247"/>
            <a:ext cx="202042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Internet Banking, ATM, Prepaid Card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4D407D-80ED-CE4C-B457-22395F36D9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191" y="3429000"/>
            <a:ext cx="1800515" cy="464386"/>
          </a:xfrm>
          <a:prstGeom prst="rect">
            <a:avLst/>
          </a:prstGeom>
        </p:spPr>
      </p:pic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34BC9B75-1DE9-884B-A157-AF97A8BE2E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5572" y="3416300"/>
            <a:ext cx="464386" cy="464386"/>
          </a:xfrm>
          <a:prstGeom prst="rect">
            <a:avLst/>
          </a:prstGeom>
        </p:spPr>
      </p:pic>
      <p:pic>
        <p:nvPicPr>
          <p:cNvPr id="14" name="Graphic 13" descr="Checkmark">
            <a:extLst>
              <a:ext uri="{FF2B5EF4-FFF2-40B4-BE49-F238E27FC236}">
                <a16:creationId xmlns:a16="http://schemas.microsoft.com/office/drawing/2014/main" id="{447FFB33-C4B8-1442-B63C-CBD968F55F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2815" y="3416300"/>
            <a:ext cx="464386" cy="464386"/>
          </a:xfrm>
          <a:prstGeom prst="rect">
            <a:avLst/>
          </a:prstGeom>
        </p:spPr>
      </p:pic>
      <p:pic>
        <p:nvPicPr>
          <p:cNvPr id="15" name="Graphic 14" descr="Checkmark">
            <a:extLst>
              <a:ext uri="{FF2B5EF4-FFF2-40B4-BE49-F238E27FC236}">
                <a16:creationId xmlns:a16="http://schemas.microsoft.com/office/drawing/2014/main" id="{31EE5E16-91B2-074A-83C9-976904038B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20535" y="3416300"/>
            <a:ext cx="464386" cy="4643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1F91EC0-BB1F-A843-8790-60CE3A77D183}"/>
              </a:ext>
            </a:extLst>
          </p:cNvPr>
          <p:cNvSpPr txBox="1"/>
          <p:nvPr/>
        </p:nvSpPr>
        <p:spPr>
          <a:xfrm>
            <a:off x="3598757" y="4886746"/>
            <a:ext cx="17018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All included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0F0832-268C-7944-8F8C-9289F90DDE48}"/>
              </a:ext>
            </a:extLst>
          </p:cNvPr>
          <p:cNvSpPr txBox="1"/>
          <p:nvPr/>
        </p:nvSpPr>
        <p:spPr>
          <a:xfrm>
            <a:off x="6184900" y="4648200"/>
            <a:ext cx="1109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Missing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404D5-DCD3-ED4F-B12F-7E6ABBBB3A2F}"/>
              </a:ext>
            </a:extLst>
          </p:cNvPr>
          <p:cNvSpPr txBox="1"/>
          <p:nvPr/>
        </p:nvSpPr>
        <p:spPr>
          <a:xfrm>
            <a:off x="8235253" y="4616331"/>
            <a:ext cx="1109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Missing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E7B99D-41D2-3843-8EFA-8330B92EF788}"/>
              </a:ext>
            </a:extLst>
          </p:cNvPr>
          <p:cNvSpPr txBox="1"/>
          <p:nvPr/>
        </p:nvSpPr>
        <p:spPr>
          <a:xfrm>
            <a:off x="6184900" y="5256076"/>
            <a:ext cx="141173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Pvcombank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, PNB, VRB, IVB,…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9CF01C-F9C7-1D48-BCAC-747A4BC9F311}"/>
              </a:ext>
            </a:extLst>
          </p:cNvPr>
          <p:cNvSpPr txBox="1"/>
          <p:nvPr/>
        </p:nvSpPr>
        <p:spPr>
          <a:xfrm>
            <a:off x="8273200" y="5209911"/>
            <a:ext cx="192490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ACB, OCB,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LietvietPostbank</a:t>
            </a:r>
            <a:r>
              <a:rPr lang="en-US" dirty="0"/>
              <a:t>, </a:t>
            </a:r>
            <a:r>
              <a:rPr lang="en-US" dirty="0" err="1"/>
              <a:t>Pgbank</a:t>
            </a:r>
            <a:r>
              <a:rPr lang="en-US" dirty="0"/>
              <a:t>,…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513117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C998-7EF0-D14E-BF47-32759CB7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Vendor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DE19-01F6-7346-9137-FF56C6E7185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Product, 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43F9E-9D06-F34A-B8F6-8053B2BF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94" y="2002484"/>
            <a:ext cx="1591614" cy="3512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9C899B-BCC8-AE41-B8E0-C483DF978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193" y="2001522"/>
            <a:ext cx="4101443" cy="3512853"/>
          </a:xfrm>
          <a:prstGeom prst="rect">
            <a:avLst/>
          </a:prstGeom>
        </p:spPr>
      </p:pic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1BB5034E-58E2-1D40-BD10-56CDC008A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9040" y="2598566"/>
            <a:ext cx="358488" cy="358488"/>
          </a:xfrm>
          <a:prstGeom prst="rect">
            <a:avLst/>
          </a:prstGeom>
        </p:spPr>
      </p:pic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31BDDD16-7692-7749-AFAD-AE165E3A6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5392" y="3103537"/>
            <a:ext cx="358488" cy="358488"/>
          </a:xfrm>
          <a:prstGeom prst="rect">
            <a:avLst/>
          </a:prstGeom>
        </p:spPr>
      </p:pic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1AF21E6C-C005-AC49-9A27-7048259E0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9952" y="4095793"/>
            <a:ext cx="358488" cy="358488"/>
          </a:xfrm>
          <a:prstGeom prst="rect">
            <a:avLst/>
          </a:prstGeom>
        </p:spPr>
      </p:pic>
      <p:pic>
        <p:nvPicPr>
          <p:cNvPr id="11" name="Graphic 10" descr="Help">
            <a:extLst>
              <a:ext uri="{FF2B5EF4-FFF2-40B4-BE49-F238E27FC236}">
                <a16:creationId xmlns:a16="http://schemas.microsoft.com/office/drawing/2014/main" id="{4C64DCFC-8999-0E45-AD33-1453F2EB3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45392" y="3539450"/>
            <a:ext cx="358488" cy="358488"/>
          </a:xfrm>
          <a:prstGeom prst="rect">
            <a:avLst/>
          </a:prstGeom>
        </p:spPr>
      </p:pic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66881B6C-5C22-314A-9DDC-C9DFEF534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5028" y="4675300"/>
            <a:ext cx="358488" cy="358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1582CD-0E90-E744-B64D-86E1DDE48C32}"/>
              </a:ext>
            </a:extLst>
          </p:cNvPr>
          <p:cNvSpPr txBox="1"/>
          <p:nvPr/>
        </p:nvSpPr>
        <p:spPr>
          <a:xfrm>
            <a:off x="3830181" y="5895688"/>
            <a:ext cx="22655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UI, UX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CE0177-10CF-F248-8012-5FD89A38F291}"/>
              </a:ext>
            </a:extLst>
          </p:cNvPr>
          <p:cNvSpPr txBox="1"/>
          <p:nvPr/>
        </p:nvSpPr>
        <p:spPr>
          <a:xfrm>
            <a:off x="9253081" y="5767873"/>
            <a:ext cx="22655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Features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C74736-0382-454C-BC7D-6C563A31D6B7}"/>
              </a:ext>
            </a:extLst>
          </p:cNvPr>
          <p:cNvSpPr txBox="1"/>
          <p:nvPr/>
        </p:nvSpPr>
        <p:spPr>
          <a:xfrm>
            <a:off x="8805797" y="2918872"/>
            <a:ext cx="3393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Tokenization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1DB86F-2CD1-7B49-ADF5-F76D90C49196}"/>
              </a:ext>
            </a:extLst>
          </p:cNvPr>
          <p:cNvSpPr txBox="1"/>
          <p:nvPr/>
        </p:nvSpPr>
        <p:spPr>
          <a:xfrm>
            <a:off x="8805797" y="3462502"/>
            <a:ext cx="339368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Transaction status: </a:t>
            </a:r>
            <a:r>
              <a:rPr lang="en-US" dirty="0" err="1"/>
              <a:t>QueryDR</a:t>
            </a:r>
            <a:r>
              <a:rPr lang="en-US" dirty="0"/>
              <a:t>, IPN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D1BE81-3933-D941-A8F7-FDEFDD6E24B5}"/>
              </a:ext>
            </a:extLst>
          </p:cNvPr>
          <p:cNvSpPr txBox="1"/>
          <p:nvPr/>
        </p:nvSpPr>
        <p:spPr>
          <a:xfrm>
            <a:off x="8798316" y="4269616"/>
            <a:ext cx="33936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Auto-Refund</a:t>
            </a:r>
          </a:p>
        </p:txBody>
      </p:sp>
    </p:spTree>
    <p:extLst>
      <p:ext uri="{BB962C8B-B14F-4D97-AF65-F5344CB8AC3E}">
        <p14:creationId xmlns:p14="http://schemas.microsoft.com/office/powerpoint/2010/main" val="190787222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C998-7EF0-D14E-BF47-32759CB7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Vendor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4DE19-01F6-7346-9137-FF56C6E7185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Pricing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E8851-CF1F-DD4E-81E1-20C91EEF1192}"/>
              </a:ext>
            </a:extLst>
          </p:cNvPr>
          <p:cNvSpPr txBox="1"/>
          <p:nvPr/>
        </p:nvSpPr>
        <p:spPr>
          <a:xfrm>
            <a:off x="1066800" y="2260600"/>
            <a:ext cx="5816600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$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Monthly fixed fee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$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$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Transaction fee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$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$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Processing fee, Refund fee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$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$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On us vs Off us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$"/>
              <a:tabLst/>
            </a:pPr>
            <a:endParaRPr lang="en-US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buChar char="$"/>
              <a:tabLst/>
            </a:pPr>
            <a:r>
              <a:rPr lang="en-US" dirty="0"/>
              <a:t>Features fee (Tokenization)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91A5AA3D-9797-254D-A1AD-2ADE512DB173}"/>
              </a:ext>
            </a:extLst>
          </p:cNvPr>
          <p:cNvSpPr/>
          <p:nvPr/>
        </p:nvSpPr>
        <p:spPr>
          <a:xfrm>
            <a:off x="5600700" y="3429000"/>
            <a:ext cx="1282700" cy="279400"/>
          </a:xfrm>
          <a:prstGeom prst="rightArrow">
            <a:avLst/>
          </a:prstGeom>
          <a:solidFill>
            <a:srgbClr val="00B05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07ED0F-72B9-EE4F-AFE3-5BE02371E501}"/>
              </a:ext>
            </a:extLst>
          </p:cNvPr>
          <p:cNvSpPr txBox="1"/>
          <p:nvPr/>
        </p:nvSpPr>
        <p:spPr>
          <a:xfrm>
            <a:off x="8077200" y="2501900"/>
            <a:ext cx="26543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Transaction based fee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2A2A30-082B-3B40-B3A5-F1CDD5126716}"/>
              </a:ext>
            </a:extLst>
          </p:cNvPr>
          <p:cNvSpPr txBox="1"/>
          <p:nvPr/>
        </p:nvSpPr>
        <p:spPr>
          <a:xfrm>
            <a:off x="7759700" y="3429000"/>
            <a:ext cx="9017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Wallet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4786C1-E63D-274E-B5A9-201AC95C5586}"/>
              </a:ext>
            </a:extLst>
          </p:cNvPr>
          <p:cNvSpPr txBox="1"/>
          <p:nvPr/>
        </p:nvSpPr>
        <p:spPr>
          <a:xfrm>
            <a:off x="9086850" y="3441700"/>
            <a:ext cx="9017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ATM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C8BF3-7CF1-0F44-9095-F85E705B5F24}"/>
              </a:ext>
            </a:extLst>
          </p:cNvPr>
          <p:cNvSpPr txBox="1"/>
          <p:nvPr/>
        </p:nvSpPr>
        <p:spPr>
          <a:xfrm>
            <a:off x="10299700" y="3429000"/>
            <a:ext cx="1600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VISA/Master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2FF4ED-09AB-C24A-A816-2424A1A15427}"/>
              </a:ext>
            </a:extLst>
          </p:cNvPr>
          <p:cNvCxnSpPr/>
          <p:nvPr/>
        </p:nvCxnSpPr>
        <p:spPr>
          <a:xfrm flipV="1">
            <a:off x="8077200" y="4025900"/>
            <a:ext cx="3187700" cy="69850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1ACFA33-197C-A946-BBB5-5C1BD8943EDA}"/>
              </a:ext>
            </a:extLst>
          </p:cNvPr>
          <p:cNvSpPr txBox="1"/>
          <p:nvPr/>
        </p:nvSpPr>
        <p:spPr>
          <a:xfrm>
            <a:off x="7759700" y="4940300"/>
            <a:ext cx="9017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1.x%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F4087B-26B0-8048-B803-52716F7880F6}"/>
              </a:ext>
            </a:extLst>
          </p:cNvPr>
          <p:cNvSpPr txBox="1"/>
          <p:nvPr/>
        </p:nvSpPr>
        <p:spPr>
          <a:xfrm>
            <a:off x="10731500" y="4940300"/>
            <a:ext cx="9017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3.x%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702FED-1BD0-F542-B3BD-DAC67950F18C}"/>
              </a:ext>
            </a:extLst>
          </p:cNvPr>
          <p:cNvSpPr txBox="1"/>
          <p:nvPr/>
        </p:nvSpPr>
        <p:spPr>
          <a:xfrm>
            <a:off x="6591300" y="4940300"/>
            <a:ext cx="10795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Up to</a:t>
            </a:r>
          </a:p>
        </p:txBody>
      </p:sp>
    </p:spTree>
    <p:extLst>
      <p:ext uri="{BB962C8B-B14F-4D97-AF65-F5344CB8AC3E}">
        <p14:creationId xmlns:p14="http://schemas.microsoft.com/office/powerpoint/2010/main" val="7087948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  <p:bldP spid="19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73074A-B62C-E141-A495-7742A62C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Journey Today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80DAC-51F0-7E4A-B5BD-67C141F4FE8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reeform: Shape 11">
            <a:extLst>
              <a:ext uri="{FF2B5EF4-FFF2-40B4-BE49-F238E27FC236}">
                <a16:creationId xmlns:a16="http://schemas.microsoft.com/office/drawing/2014/main" id="{0B98A4B1-3F0B-3344-9C71-1E9143367B06}"/>
              </a:ext>
            </a:extLst>
          </p:cNvPr>
          <p:cNvSpPr/>
          <p:nvPr/>
        </p:nvSpPr>
        <p:spPr>
          <a:xfrm>
            <a:off x="1049258" y="2768562"/>
            <a:ext cx="10824999" cy="1925124"/>
          </a:xfrm>
          <a:custGeom>
            <a:avLst/>
            <a:gdLst>
              <a:gd name="connsiteX0" fmla="*/ 0 w 21618"/>
              <a:gd name="connsiteY0" fmla="*/ 17584 h 19898"/>
              <a:gd name="connsiteX1" fmla="*/ 6917 w 21618"/>
              <a:gd name="connsiteY1" fmla="*/ 11 h 19898"/>
              <a:gd name="connsiteX2" fmla="*/ 13878 w 21618"/>
              <a:gd name="connsiteY2" fmla="*/ 19781 h 19898"/>
              <a:gd name="connsiteX3" fmla="*/ 18303 w 21618"/>
              <a:gd name="connsiteY3" fmla="*/ 8798 h 19898"/>
              <a:gd name="connsiteX4" fmla="*/ 21594 w 21618"/>
              <a:gd name="connsiteY4" fmla="*/ 17527 h 19898"/>
              <a:gd name="connsiteX0" fmla="*/ 0 w 21595"/>
              <a:gd name="connsiteY0" fmla="*/ 17584 h 19898"/>
              <a:gd name="connsiteX1" fmla="*/ 6917 w 21595"/>
              <a:gd name="connsiteY1" fmla="*/ 11 h 19898"/>
              <a:gd name="connsiteX2" fmla="*/ 13878 w 21595"/>
              <a:gd name="connsiteY2" fmla="*/ 19781 h 19898"/>
              <a:gd name="connsiteX3" fmla="*/ 18303 w 21595"/>
              <a:gd name="connsiteY3" fmla="*/ 8798 h 19898"/>
              <a:gd name="connsiteX4" fmla="*/ 21594 w 21595"/>
              <a:gd name="connsiteY4" fmla="*/ 17527 h 19898"/>
              <a:gd name="connsiteX0" fmla="*/ 0 w 21594"/>
              <a:gd name="connsiteY0" fmla="*/ 17584 h 19898"/>
              <a:gd name="connsiteX1" fmla="*/ 6917 w 21594"/>
              <a:gd name="connsiteY1" fmla="*/ 11 h 19898"/>
              <a:gd name="connsiteX2" fmla="*/ 13878 w 21594"/>
              <a:gd name="connsiteY2" fmla="*/ 19781 h 19898"/>
              <a:gd name="connsiteX3" fmla="*/ 18303 w 21594"/>
              <a:gd name="connsiteY3" fmla="*/ 8798 h 19898"/>
              <a:gd name="connsiteX4" fmla="*/ 21594 w 21594"/>
              <a:gd name="connsiteY4" fmla="*/ 17527 h 19898"/>
              <a:gd name="connsiteX0" fmla="*/ 0 w 21594"/>
              <a:gd name="connsiteY0" fmla="*/ 17584 h 19898"/>
              <a:gd name="connsiteX1" fmla="*/ 6917 w 21594"/>
              <a:gd name="connsiteY1" fmla="*/ 11 h 19898"/>
              <a:gd name="connsiteX2" fmla="*/ 13878 w 21594"/>
              <a:gd name="connsiteY2" fmla="*/ 19781 h 19898"/>
              <a:gd name="connsiteX3" fmla="*/ 18303 w 21594"/>
              <a:gd name="connsiteY3" fmla="*/ 8798 h 19898"/>
              <a:gd name="connsiteX4" fmla="*/ 21594 w 21594"/>
              <a:gd name="connsiteY4" fmla="*/ 17527 h 19898"/>
              <a:gd name="connsiteX0" fmla="*/ 0 w 21500"/>
              <a:gd name="connsiteY0" fmla="*/ 20337 h 22651"/>
              <a:gd name="connsiteX1" fmla="*/ 6917 w 21500"/>
              <a:gd name="connsiteY1" fmla="*/ 2764 h 22651"/>
              <a:gd name="connsiteX2" fmla="*/ 13878 w 21500"/>
              <a:gd name="connsiteY2" fmla="*/ 22534 h 22651"/>
              <a:gd name="connsiteX3" fmla="*/ 18303 w 21500"/>
              <a:gd name="connsiteY3" fmla="*/ 11551 h 22651"/>
              <a:gd name="connsiteX4" fmla="*/ 21500 w 21500"/>
              <a:gd name="connsiteY4" fmla="*/ 530 h 22651"/>
              <a:gd name="connsiteX0" fmla="*/ 0 w 21500"/>
              <a:gd name="connsiteY0" fmla="*/ 19807 h 22121"/>
              <a:gd name="connsiteX1" fmla="*/ 6917 w 21500"/>
              <a:gd name="connsiteY1" fmla="*/ 2234 h 22121"/>
              <a:gd name="connsiteX2" fmla="*/ 13878 w 21500"/>
              <a:gd name="connsiteY2" fmla="*/ 22004 h 22121"/>
              <a:gd name="connsiteX3" fmla="*/ 18303 w 21500"/>
              <a:gd name="connsiteY3" fmla="*/ 11021 h 22121"/>
              <a:gd name="connsiteX4" fmla="*/ 21500 w 21500"/>
              <a:gd name="connsiteY4" fmla="*/ 0 h 22121"/>
              <a:gd name="connsiteX0" fmla="*/ 0 w 19197"/>
              <a:gd name="connsiteY0" fmla="*/ 30522 h 30522"/>
              <a:gd name="connsiteX1" fmla="*/ 4614 w 19197"/>
              <a:gd name="connsiteY1" fmla="*/ 2234 h 30522"/>
              <a:gd name="connsiteX2" fmla="*/ 11575 w 19197"/>
              <a:gd name="connsiteY2" fmla="*/ 22004 h 30522"/>
              <a:gd name="connsiteX3" fmla="*/ 16000 w 19197"/>
              <a:gd name="connsiteY3" fmla="*/ 11021 h 30522"/>
              <a:gd name="connsiteX4" fmla="*/ 19197 w 19197"/>
              <a:gd name="connsiteY4" fmla="*/ 0 h 30522"/>
              <a:gd name="connsiteX0" fmla="*/ 0 w 19197"/>
              <a:gd name="connsiteY0" fmla="*/ 30522 h 30522"/>
              <a:gd name="connsiteX1" fmla="*/ 5601 w 19197"/>
              <a:gd name="connsiteY1" fmla="*/ 11689 h 30522"/>
              <a:gd name="connsiteX2" fmla="*/ 11575 w 19197"/>
              <a:gd name="connsiteY2" fmla="*/ 22004 h 30522"/>
              <a:gd name="connsiteX3" fmla="*/ 16000 w 19197"/>
              <a:gd name="connsiteY3" fmla="*/ 11021 h 30522"/>
              <a:gd name="connsiteX4" fmla="*/ 19197 w 19197"/>
              <a:gd name="connsiteY4" fmla="*/ 0 h 30522"/>
              <a:gd name="connsiteX0" fmla="*/ 0 w 19197"/>
              <a:gd name="connsiteY0" fmla="*/ 30522 h 30522"/>
              <a:gd name="connsiteX1" fmla="*/ 5601 w 19197"/>
              <a:gd name="connsiteY1" fmla="*/ 11689 h 30522"/>
              <a:gd name="connsiteX2" fmla="*/ 11575 w 19197"/>
              <a:gd name="connsiteY2" fmla="*/ 22004 h 30522"/>
              <a:gd name="connsiteX3" fmla="*/ 16000 w 19197"/>
              <a:gd name="connsiteY3" fmla="*/ 11021 h 30522"/>
              <a:gd name="connsiteX4" fmla="*/ 19197 w 19197"/>
              <a:gd name="connsiteY4" fmla="*/ 0 h 30522"/>
              <a:gd name="connsiteX0" fmla="*/ 0 w 19197"/>
              <a:gd name="connsiteY0" fmla="*/ 30522 h 30522"/>
              <a:gd name="connsiteX1" fmla="*/ 5342 w 19197"/>
              <a:gd name="connsiteY1" fmla="*/ 12529 h 30522"/>
              <a:gd name="connsiteX2" fmla="*/ 11575 w 19197"/>
              <a:gd name="connsiteY2" fmla="*/ 22004 h 30522"/>
              <a:gd name="connsiteX3" fmla="*/ 16000 w 19197"/>
              <a:gd name="connsiteY3" fmla="*/ 11021 h 30522"/>
              <a:gd name="connsiteX4" fmla="*/ 19197 w 19197"/>
              <a:gd name="connsiteY4" fmla="*/ 0 h 30522"/>
              <a:gd name="connsiteX0" fmla="*/ 0 w 19197"/>
              <a:gd name="connsiteY0" fmla="*/ 30522 h 30522"/>
              <a:gd name="connsiteX1" fmla="*/ 5342 w 19197"/>
              <a:gd name="connsiteY1" fmla="*/ 12529 h 30522"/>
              <a:gd name="connsiteX2" fmla="*/ 11387 w 19197"/>
              <a:gd name="connsiteY2" fmla="*/ 22844 h 30522"/>
              <a:gd name="connsiteX3" fmla="*/ 16000 w 19197"/>
              <a:gd name="connsiteY3" fmla="*/ 11021 h 30522"/>
              <a:gd name="connsiteX4" fmla="*/ 19197 w 19197"/>
              <a:gd name="connsiteY4" fmla="*/ 0 h 30522"/>
              <a:gd name="connsiteX0" fmla="*/ 0 w 19197"/>
              <a:gd name="connsiteY0" fmla="*/ 30522 h 30522"/>
              <a:gd name="connsiteX1" fmla="*/ 5342 w 19197"/>
              <a:gd name="connsiteY1" fmla="*/ 12529 h 30522"/>
              <a:gd name="connsiteX2" fmla="*/ 11387 w 19197"/>
              <a:gd name="connsiteY2" fmla="*/ 22844 h 30522"/>
              <a:gd name="connsiteX3" fmla="*/ 16000 w 19197"/>
              <a:gd name="connsiteY3" fmla="*/ 11021 h 30522"/>
              <a:gd name="connsiteX4" fmla="*/ 19197 w 19197"/>
              <a:gd name="connsiteY4" fmla="*/ 0 h 30522"/>
              <a:gd name="connsiteX0" fmla="*/ 0 w 19197"/>
              <a:gd name="connsiteY0" fmla="*/ 30522 h 30522"/>
              <a:gd name="connsiteX1" fmla="*/ 5342 w 19197"/>
              <a:gd name="connsiteY1" fmla="*/ 12529 h 30522"/>
              <a:gd name="connsiteX2" fmla="*/ 11387 w 19197"/>
              <a:gd name="connsiteY2" fmla="*/ 22844 h 30522"/>
              <a:gd name="connsiteX3" fmla="*/ 16000 w 19197"/>
              <a:gd name="connsiteY3" fmla="*/ 14803 h 30522"/>
              <a:gd name="connsiteX4" fmla="*/ 19197 w 19197"/>
              <a:gd name="connsiteY4" fmla="*/ 0 h 30522"/>
              <a:gd name="connsiteX0" fmla="*/ 0 w 19197"/>
              <a:gd name="connsiteY0" fmla="*/ 30522 h 30522"/>
              <a:gd name="connsiteX1" fmla="*/ 5342 w 19197"/>
              <a:gd name="connsiteY1" fmla="*/ 12529 h 30522"/>
              <a:gd name="connsiteX2" fmla="*/ 11387 w 19197"/>
              <a:gd name="connsiteY2" fmla="*/ 22844 h 30522"/>
              <a:gd name="connsiteX3" fmla="*/ 16000 w 19197"/>
              <a:gd name="connsiteY3" fmla="*/ 14803 h 30522"/>
              <a:gd name="connsiteX4" fmla="*/ 19197 w 19197"/>
              <a:gd name="connsiteY4" fmla="*/ 0 h 3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7" h="30522" extrusionOk="0">
                <a:moveTo>
                  <a:pt x="0" y="30522"/>
                </a:moveTo>
                <a:cubicBezTo>
                  <a:pt x="2302" y="21552"/>
                  <a:pt x="3444" y="13809"/>
                  <a:pt x="5342" y="12529"/>
                </a:cubicBezTo>
                <a:cubicBezTo>
                  <a:pt x="7240" y="11249"/>
                  <a:pt x="9611" y="22465"/>
                  <a:pt x="11387" y="22844"/>
                </a:cubicBezTo>
                <a:cubicBezTo>
                  <a:pt x="13163" y="23223"/>
                  <a:pt x="14761" y="14583"/>
                  <a:pt x="16000" y="14803"/>
                </a:cubicBezTo>
                <a:cubicBezTo>
                  <a:pt x="17144" y="18804"/>
                  <a:pt x="18567" y="3040"/>
                  <a:pt x="19197" y="0"/>
                </a:cubicBezTo>
              </a:path>
            </a:pathLst>
          </a:custGeom>
          <a:ln w="38100">
            <a:solidFill>
              <a:srgbClr val="D9D9D9"/>
            </a:solidFill>
            <a:prstDash val="dash"/>
            <a:miter/>
            <a:tailEnd type="arrow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6" name="Freeform 34">
            <a:extLst>
              <a:ext uri="{FF2B5EF4-FFF2-40B4-BE49-F238E27FC236}">
                <a16:creationId xmlns:a16="http://schemas.microsoft.com/office/drawing/2014/main" id="{B7F1B91B-D1EE-174C-9252-A1C5FA3B3BF2}"/>
              </a:ext>
            </a:extLst>
          </p:cNvPr>
          <p:cNvSpPr/>
          <p:nvPr/>
        </p:nvSpPr>
        <p:spPr>
          <a:xfrm>
            <a:off x="1579172" y="3150627"/>
            <a:ext cx="336250" cy="271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2" h="21302" extrusionOk="0">
                <a:moveTo>
                  <a:pt x="21055" y="7276"/>
                </a:moveTo>
                <a:cubicBezTo>
                  <a:pt x="21055" y="7276"/>
                  <a:pt x="21055" y="7276"/>
                  <a:pt x="21055" y="7276"/>
                </a:cubicBezTo>
                <a:cubicBezTo>
                  <a:pt x="545" y="0"/>
                  <a:pt x="545" y="0"/>
                  <a:pt x="545" y="0"/>
                </a:cubicBezTo>
                <a:cubicBezTo>
                  <a:pt x="363" y="0"/>
                  <a:pt x="363" y="0"/>
                  <a:pt x="363" y="0"/>
                </a:cubicBezTo>
                <a:cubicBezTo>
                  <a:pt x="0" y="0"/>
                  <a:pt x="0" y="0"/>
                  <a:pt x="0" y="227"/>
                </a:cubicBezTo>
                <a:cubicBezTo>
                  <a:pt x="182" y="455"/>
                  <a:pt x="182" y="455"/>
                  <a:pt x="182" y="455"/>
                </a:cubicBezTo>
                <a:cubicBezTo>
                  <a:pt x="182" y="455"/>
                  <a:pt x="182" y="455"/>
                  <a:pt x="182" y="455"/>
                </a:cubicBezTo>
                <a:cubicBezTo>
                  <a:pt x="182" y="455"/>
                  <a:pt x="182" y="455"/>
                  <a:pt x="182" y="455"/>
                </a:cubicBezTo>
                <a:cubicBezTo>
                  <a:pt x="6534" y="20918"/>
                  <a:pt x="6534" y="20918"/>
                  <a:pt x="6534" y="20918"/>
                </a:cubicBezTo>
                <a:cubicBezTo>
                  <a:pt x="6534" y="20918"/>
                  <a:pt x="6534" y="20918"/>
                  <a:pt x="6534" y="20918"/>
                </a:cubicBezTo>
                <a:cubicBezTo>
                  <a:pt x="6534" y="20918"/>
                  <a:pt x="6716" y="21600"/>
                  <a:pt x="7261" y="21145"/>
                </a:cubicBezTo>
                <a:cubicBezTo>
                  <a:pt x="12706" y="15916"/>
                  <a:pt x="12706" y="15916"/>
                  <a:pt x="12706" y="15916"/>
                </a:cubicBezTo>
                <a:cubicBezTo>
                  <a:pt x="16518" y="18644"/>
                  <a:pt x="16518" y="18644"/>
                  <a:pt x="16518" y="18644"/>
                </a:cubicBezTo>
                <a:cubicBezTo>
                  <a:pt x="16518" y="18644"/>
                  <a:pt x="16518" y="18644"/>
                  <a:pt x="16518" y="18644"/>
                </a:cubicBezTo>
                <a:cubicBezTo>
                  <a:pt x="16518" y="18644"/>
                  <a:pt x="16881" y="19099"/>
                  <a:pt x="16881" y="18644"/>
                </a:cubicBezTo>
                <a:cubicBezTo>
                  <a:pt x="16699" y="12051"/>
                  <a:pt x="16699" y="12051"/>
                  <a:pt x="16699" y="12051"/>
                </a:cubicBezTo>
                <a:cubicBezTo>
                  <a:pt x="21237" y="7731"/>
                  <a:pt x="21237" y="7731"/>
                  <a:pt x="21237" y="7731"/>
                </a:cubicBezTo>
                <a:cubicBezTo>
                  <a:pt x="21237" y="7731"/>
                  <a:pt x="21237" y="7731"/>
                  <a:pt x="21237" y="7731"/>
                </a:cubicBezTo>
                <a:cubicBezTo>
                  <a:pt x="21600" y="7276"/>
                  <a:pt x="21055" y="7276"/>
                  <a:pt x="21055" y="7276"/>
                </a:cubicBezTo>
                <a:close/>
                <a:moveTo>
                  <a:pt x="15066" y="15006"/>
                </a:moveTo>
                <a:cubicBezTo>
                  <a:pt x="12161" y="12960"/>
                  <a:pt x="12161" y="12960"/>
                  <a:pt x="12161" y="12960"/>
                </a:cubicBezTo>
                <a:cubicBezTo>
                  <a:pt x="1271" y="1592"/>
                  <a:pt x="1271" y="1592"/>
                  <a:pt x="1271" y="1592"/>
                </a:cubicBezTo>
                <a:cubicBezTo>
                  <a:pt x="15066" y="10459"/>
                  <a:pt x="15066" y="10459"/>
                  <a:pt x="15066" y="10459"/>
                </a:cubicBezTo>
                <a:lnTo>
                  <a:pt x="15066" y="15006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" name="Group 23">
            <a:extLst>
              <a:ext uri="{FF2B5EF4-FFF2-40B4-BE49-F238E27FC236}">
                <a16:creationId xmlns:a16="http://schemas.microsoft.com/office/drawing/2014/main" id="{CA4E8A0F-D7D8-7E49-89C7-C6AD3BA3D554}"/>
              </a:ext>
            </a:extLst>
          </p:cNvPr>
          <p:cNvGrpSpPr/>
          <p:nvPr/>
        </p:nvGrpSpPr>
        <p:grpSpPr>
          <a:xfrm>
            <a:off x="7278361" y="3691263"/>
            <a:ext cx="223903" cy="351847"/>
            <a:chOff x="0" y="0"/>
            <a:chExt cx="223902" cy="351846"/>
          </a:xfrm>
        </p:grpSpPr>
        <p:sp>
          <p:nvSpPr>
            <p:cNvPr id="8" name="Freeform 29">
              <a:extLst>
                <a:ext uri="{FF2B5EF4-FFF2-40B4-BE49-F238E27FC236}">
                  <a16:creationId xmlns:a16="http://schemas.microsoft.com/office/drawing/2014/main" id="{F9A7AF34-4C79-2347-B320-07C30CFFD9EA}"/>
                </a:ext>
              </a:extLst>
            </p:cNvPr>
            <p:cNvSpPr/>
            <p:nvPr/>
          </p:nvSpPr>
          <p:spPr>
            <a:xfrm>
              <a:off x="77610" y="0"/>
              <a:ext cx="49035" cy="105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656" h="21600" extrusionOk="0">
                  <a:moveTo>
                    <a:pt x="4011" y="11092"/>
                  </a:moveTo>
                  <a:cubicBezTo>
                    <a:pt x="-5493" y="16930"/>
                    <a:pt x="4875" y="21600"/>
                    <a:pt x="4875" y="21600"/>
                  </a:cubicBezTo>
                  <a:cubicBezTo>
                    <a:pt x="-1173" y="15762"/>
                    <a:pt x="9195" y="12843"/>
                    <a:pt x="9195" y="12843"/>
                  </a:cubicBezTo>
                  <a:cubicBezTo>
                    <a:pt x="9195" y="12843"/>
                    <a:pt x="16107" y="11092"/>
                    <a:pt x="14379" y="5838"/>
                  </a:cubicBezTo>
                  <a:cubicBezTo>
                    <a:pt x="11787" y="584"/>
                    <a:pt x="2283" y="0"/>
                    <a:pt x="2283" y="0"/>
                  </a:cubicBezTo>
                  <a:cubicBezTo>
                    <a:pt x="4875" y="1751"/>
                    <a:pt x="14379" y="4670"/>
                    <a:pt x="4011" y="110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" name="Freeform 30">
              <a:extLst>
                <a:ext uri="{FF2B5EF4-FFF2-40B4-BE49-F238E27FC236}">
                  <a16:creationId xmlns:a16="http://schemas.microsoft.com/office/drawing/2014/main" id="{42423B2D-D3E1-4B4F-B42D-CEBBD73C7F65}"/>
                </a:ext>
              </a:extLst>
            </p:cNvPr>
            <p:cNvSpPr/>
            <p:nvPr/>
          </p:nvSpPr>
          <p:spPr>
            <a:xfrm>
              <a:off x="-1" y="123205"/>
              <a:ext cx="223904" cy="228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95" y="4320"/>
                  </a:moveTo>
                  <a:cubicBezTo>
                    <a:pt x="16551" y="4320"/>
                    <a:pt x="16551" y="4320"/>
                    <a:pt x="16551" y="4320"/>
                  </a:cubicBezTo>
                  <a:cubicBezTo>
                    <a:pt x="16551" y="1890"/>
                    <a:pt x="16551" y="1890"/>
                    <a:pt x="16551" y="1890"/>
                  </a:cubicBezTo>
                  <a:cubicBezTo>
                    <a:pt x="16551" y="810"/>
                    <a:pt x="15709" y="0"/>
                    <a:pt x="14587" y="0"/>
                  </a:cubicBezTo>
                  <a:cubicBezTo>
                    <a:pt x="1964" y="0"/>
                    <a:pt x="1964" y="0"/>
                    <a:pt x="1964" y="0"/>
                  </a:cubicBezTo>
                  <a:cubicBezTo>
                    <a:pt x="842" y="0"/>
                    <a:pt x="0" y="810"/>
                    <a:pt x="0" y="1890"/>
                  </a:cubicBezTo>
                  <a:cubicBezTo>
                    <a:pt x="0" y="19710"/>
                    <a:pt x="0" y="19710"/>
                    <a:pt x="0" y="19710"/>
                  </a:cubicBezTo>
                  <a:cubicBezTo>
                    <a:pt x="0" y="20790"/>
                    <a:pt x="842" y="21600"/>
                    <a:pt x="1964" y="21600"/>
                  </a:cubicBezTo>
                  <a:cubicBezTo>
                    <a:pt x="14587" y="21600"/>
                    <a:pt x="14587" y="21600"/>
                    <a:pt x="14587" y="21600"/>
                  </a:cubicBezTo>
                  <a:cubicBezTo>
                    <a:pt x="15709" y="21600"/>
                    <a:pt x="16551" y="20790"/>
                    <a:pt x="16551" y="19710"/>
                  </a:cubicBezTo>
                  <a:cubicBezTo>
                    <a:pt x="16551" y="15930"/>
                    <a:pt x="16551" y="15930"/>
                    <a:pt x="16551" y="15930"/>
                  </a:cubicBezTo>
                  <a:cubicBezTo>
                    <a:pt x="18795" y="15930"/>
                    <a:pt x="18795" y="15930"/>
                    <a:pt x="18795" y="15930"/>
                  </a:cubicBezTo>
                  <a:cubicBezTo>
                    <a:pt x="21039" y="15930"/>
                    <a:pt x="21600" y="13770"/>
                    <a:pt x="21600" y="12960"/>
                  </a:cubicBezTo>
                  <a:cubicBezTo>
                    <a:pt x="21600" y="7020"/>
                    <a:pt x="21600" y="7020"/>
                    <a:pt x="21600" y="7020"/>
                  </a:cubicBezTo>
                  <a:cubicBezTo>
                    <a:pt x="21600" y="5130"/>
                    <a:pt x="19917" y="4320"/>
                    <a:pt x="18795" y="4320"/>
                  </a:cubicBezTo>
                  <a:close/>
                  <a:moveTo>
                    <a:pt x="17112" y="13500"/>
                  </a:moveTo>
                  <a:cubicBezTo>
                    <a:pt x="16551" y="13500"/>
                    <a:pt x="16551" y="13500"/>
                    <a:pt x="16551" y="13500"/>
                  </a:cubicBezTo>
                  <a:cubicBezTo>
                    <a:pt x="16551" y="7290"/>
                    <a:pt x="16551" y="7290"/>
                    <a:pt x="16551" y="7290"/>
                  </a:cubicBezTo>
                  <a:cubicBezTo>
                    <a:pt x="17112" y="7290"/>
                    <a:pt x="17112" y="7290"/>
                    <a:pt x="17112" y="7290"/>
                  </a:cubicBezTo>
                  <a:cubicBezTo>
                    <a:pt x="18795" y="7290"/>
                    <a:pt x="19075" y="7830"/>
                    <a:pt x="19075" y="8910"/>
                  </a:cubicBezTo>
                  <a:cubicBezTo>
                    <a:pt x="19075" y="11610"/>
                    <a:pt x="19075" y="11610"/>
                    <a:pt x="19075" y="11610"/>
                  </a:cubicBezTo>
                  <a:cubicBezTo>
                    <a:pt x="19075" y="13230"/>
                    <a:pt x="18234" y="13500"/>
                    <a:pt x="17112" y="135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0" name="Group 26">
            <a:extLst>
              <a:ext uri="{FF2B5EF4-FFF2-40B4-BE49-F238E27FC236}">
                <a16:creationId xmlns:a16="http://schemas.microsoft.com/office/drawing/2014/main" id="{AE6770E9-2CAB-3B4E-81D5-F47B7DE56445}"/>
              </a:ext>
            </a:extLst>
          </p:cNvPr>
          <p:cNvGrpSpPr/>
          <p:nvPr/>
        </p:nvGrpSpPr>
        <p:grpSpPr>
          <a:xfrm>
            <a:off x="10321357" y="3425058"/>
            <a:ext cx="159931" cy="348481"/>
            <a:chOff x="0" y="0"/>
            <a:chExt cx="159930" cy="348480"/>
          </a:xfrm>
        </p:grpSpPr>
        <p:sp>
          <p:nvSpPr>
            <p:cNvPr id="11" name="Freeform 38">
              <a:extLst>
                <a:ext uri="{FF2B5EF4-FFF2-40B4-BE49-F238E27FC236}">
                  <a16:creationId xmlns:a16="http://schemas.microsoft.com/office/drawing/2014/main" id="{D43A0247-E20F-F347-88FB-B0B2D9597EA5}"/>
                </a:ext>
              </a:extLst>
            </p:cNvPr>
            <p:cNvSpPr/>
            <p:nvPr/>
          </p:nvSpPr>
          <p:spPr>
            <a:xfrm>
              <a:off x="72696" y="0"/>
              <a:ext cx="55260" cy="9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51" h="20833" extrusionOk="0">
                  <a:moveTo>
                    <a:pt x="19931" y="542"/>
                  </a:moveTo>
                  <a:cubicBezTo>
                    <a:pt x="16691" y="-767"/>
                    <a:pt x="10211" y="542"/>
                    <a:pt x="8051" y="1851"/>
                  </a:cubicBezTo>
                  <a:cubicBezTo>
                    <a:pt x="-589" y="5778"/>
                    <a:pt x="-589" y="18869"/>
                    <a:pt x="491" y="20833"/>
                  </a:cubicBezTo>
                  <a:cubicBezTo>
                    <a:pt x="5891" y="20178"/>
                    <a:pt x="5891" y="20178"/>
                    <a:pt x="5891" y="20178"/>
                  </a:cubicBezTo>
                  <a:cubicBezTo>
                    <a:pt x="5891" y="15597"/>
                    <a:pt x="6971" y="7088"/>
                    <a:pt x="12371" y="4469"/>
                  </a:cubicBezTo>
                  <a:cubicBezTo>
                    <a:pt x="13451" y="4469"/>
                    <a:pt x="14531" y="3815"/>
                    <a:pt x="17771" y="4469"/>
                  </a:cubicBezTo>
                  <a:cubicBezTo>
                    <a:pt x="17771" y="4469"/>
                    <a:pt x="21011" y="1197"/>
                    <a:pt x="19931" y="54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" name="Freeform 39">
              <a:extLst>
                <a:ext uri="{FF2B5EF4-FFF2-40B4-BE49-F238E27FC236}">
                  <a16:creationId xmlns:a16="http://schemas.microsoft.com/office/drawing/2014/main" id="{9EF0B6FD-C1B5-4945-9E42-098B3FD157ED}"/>
                </a:ext>
              </a:extLst>
            </p:cNvPr>
            <p:cNvSpPr/>
            <p:nvPr/>
          </p:nvSpPr>
          <p:spPr>
            <a:xfrm>
              <a:off x="0" y="196843"/>
              <a:ext cx="159931" cy="151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10596"/>
                    <a:pt x="0" y="10596"/>
                    <a:pt x="0" y="10596"/>
                  </a:cubicBezTo>
                  <a:cubicBezTo>
                    <a:pt x="0" y="16709"/>
                    <a:pt x="4800" y="21600"/>
                    <a:pt x="10800" y="21600"/>
                  </a:cubicBezTo>
                  <a:cubicBezTo>
                    <a:pt x="16800" y="21600"/>
                    <a:pt x="21600" y="16709"/>
                    <a:pt x="21600" y="10596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Freeform 40">
              <a:extLst>
                <a:ext uri="{FF2B5EF4-FFF2-40B4-BE49-F238E27FC236}">
                  <a16:creationId xmlns:a16="http://schemas.microsoft.com/office/drawing/2014/main" id="{8CF0A0E6-B5E7-2641-845E-6698095050BF}"/>
                </a:ext>
              </a:extLst>
            </p:cNvPr>
            <p:cNvSpPr/>
            <p:nvPr/>
          </p:nvSpPr>
          <p:spPr>
            <a:xfrm>
              <a:off x="0" y="99700"/>
              <a:ext cx="77004" cy="80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9138" y="771"/>
                    <a:pt x="0" y="10029"/>
                    <a:pt x="0" y="2082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" name="Freeform 41">
              <a:extLst>
                <a:ext uri="{FF2B5EF4-FFF2-40B4-BE49-F238E27FC236}">
                  <a16:creationId xmlns:a16="http://schemas.microsoft.com/office/drawing/2014/main" id="{6EBC5979-9558-7B42-BBC4-ADD1D87B7FBF}"/>
                </a:ext>
              </a:extLst>
            </p:cNvPr>
            <p:cNvSpPr/>
            <p:nvPr/>
          </p:nvSpPr>
          <p:spPr>
            <a:xfrm>
              <a:off x="86480" y="99700"/>
              <a:ext cx="73451" cy="80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0829"/>
                    <a:pt x="21600" y="20829"/>
                    <a:pt x="21600" y="20829"/>
                  </a:cubicBezTo>
                  <a:cubicBezTo>
                    <a:pt x="21600" y="10029"/>
                    <a:pt x="12096" y="77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" name="Group 31">
            <a:extLst>
              <a:ext uri="{FF2B5EF4-FFF2-40B4-BE49-F238E27FC236}">
                <a16:creationId xmlns:a16="http://schemas.microsoft.com/office/drawing/2014/main" id="{A664C028-EAAB-104F-BDB3-858E9A821440}"/>
              </a:ext>
            </a:extLst>
          </p:cNvPr>
          <p:cNvGrpSpPr/>
          <p:nvPr/>
        </p:nvGrpSpPr>
        <p:grpSpPr>
          <a:xfrm>
            <a:off x="4444789" y="2795416"/>
            <a:ext cx="266551" cy="280767"/>
            <a:chOff x="0" y="0"/>
            <a:chExt cx="266550" cy="280766"/>
          </a:xfrm>
        </p:grpSpPr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9D3CD0E5-4246-9246-BCD6-179CBD854681}"/>
                </a:ext>
              </a:extLst>
            </p:cNvPr>
            <p:cNvSpPr/>
            <p:nvPr/>
          </p:nvSpPr>
          <p:spPr>
            <a:xfrm>
              <a:off x="190731" y="48571"/>
              <a:ext cx="63973" cy="1871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1662"/>
                    <a:pt x="21600" y="1662"/>
                    <a:pt x="21600" y="1662"/>
                  </a:cubicBezTo>
                  <a:cubicBezTo>
                    <a:pt x="21600" y="665"/>
                    <a:pt x="19636" y="0"/>
                    <a:pt x="16691" y="0"/>
                  </a:cubicBezTo>
                  <a:cubicBezTo>
                    <a:pt x="4909" y="0"/>
                    <a:pt x="4909" y="0"/>
                    <a:pt x="4909" y="0"/>
                  </a:cubicBezTo>
                  <a:cubicBezTo>
                    <a:pt x="1964" y="0"/>
                    <a:pt x="0" y="665"/>
                    <a:pt x="0" y="1662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2B0433F3-9A30-E545-8588-F39DC04A7250}"/>
                </a:ext>
              </a:extLst>
            </p:cNvPr>
            <p:cNvSpPr/>
            <p:nvPr/>
          </p:nvSpPr>
          <p:spPr>
            <a:xfrm>
              <a:off x="104250" y="66341"/>
              <a:ext cx="60419" cy="1694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1464"/>
                    <a:pt x="21600" y="1464"/>
                    <a:pt x="21600" y="1464"/>
                  </a:cubicBezTo>
                  <a:cubicBezTo>
                    <a:pt x="21600" y="732"/>
                    <a:pt x="19543" y="0"/>
                    <a:pt x="17486" y="0"/>
                  </a:cubicBezTo>
                  <a:cubicBezTo>
                    <a:pt x="4114" y="0"/>
                    <a:pt x="4114" y="0"/>
                    <a:pt x="4114" y="0"/>
                  </a:cubicBezTo>
                  <a:cubicBezTo>
                    <a:pt x="2057" y="0"/>
                    <a:pt x="0" y="732"/>
                    <a:pt x="0" y="1464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D9B64E1A-01CB-B54E-B27A-94EF0CEBA429}"/>
                </a:ext>
              </a:extLst>
            </p:cNvPr>
            <p:cNvSpPr/>
            <p:nvPr/>
          </p:nvSpPr>
          <p:spPr>
            <a:xfrm>
              <a:off x="11846" y="0"/>
              <a:ext cx="60419" cy="235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1054"/>
                    <a:pt x="21600" y="1054"/>
                    <a:pt x="21600" y="1054"/>
                  </a:cubicBezTo>
                  <a:cubicBezTo>
                    <a:pt x="21600" y="527"/>
                    <a:pt x="19543" y="0"/>
                    <a:pt x="17486" y="0"/>
                  </a:cubicBezTo>
                  <a:cubicBezTo>
                    <a:pt x="4114" y="0"/>
                    <a:pt x="4114" y="0"/>
                    <a:pt x="4114" y="0"/>
                  </a:cubicBezTo>
                  <a:cubicBezTo>
                    <a:pt x="2057" y="0"/>
                    <a:pt x="0" y="527"/>
                    <a:pt x="0" y="1054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0FF0E245-7ED0-7D44-8BEB-D19479853673}"/>
                </a:ext>
              </a:extLst>
            </p:cNvPr>
            <p:cNvSpPr/>
            <p:nvPr/>
          </p:nvSpPr>
          <p:spPr>
            <a:xfrm>
              <a:off x="0" y="246410"/>
              <a:ext cx="266551" cy="343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2600"/>
                  </a:moveTo>
                  <a:cubicBezTo>
                    <a:pt x="21600" y="18000"/>
                    <a:pt x="21130" y="21600"/>
                    <a:pt x="20426" y="21600"/>
                  </a:cubicBezTo>
                  <a:cubicBezTo>
                    <a:pt x="1174" y="21600"/>
                    <a:pt x="1174" y="21600"/>
                    <a:pt x="1174" y="21600"/>
                  </a:cubicBezTo>
                  <a:cubicBezTo>
                    <a:pt x="470" y="21600"/>
                    <a:pt x="0" y="18000"/>
                    <a:pt x="0" y="126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5400"/>
                    <a:pt x="470" y="0"/>
                    <a:pt x="1174" y="0"/>
                  </a:cubicBezTo>
                  <a:cubicBezTo>
                    <a:pt x="20426" y="0"/>
                    <a:pt x="20426" y="0"/>
                    <a:pt x="20426" y="0"/>
                  </a:cubicBezTo>
                  <a:cubicBezTo>
                    <a:pt x="21130" y="0"/>
                    <a:pt x="21600" y="5400"/>
                    <a:pt x="21600" y="10800"/>
                  </a:cubicBezTo>
                  <a:lnTo>
                    <a:pt x="21600" y="12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" name="TextBox 25">
            <a:extLst>
              <a:ext uri="{FF2B5EF4-FFF2-40B4-BE49-F238E27FC236}">
                <a16:creationId xmlns:a16="http://schemas.microsoft.com/office/drawing/2014/main" id="{51C2E7BC-FA0D-FD41-9B8F-F88B167E5459}"/>
              </a:ext>
            </a:extLst>
          </p:cNvPr>
          <p:cNvSpPr txBox="1"/>
          <p:nvPr/>
        </p:nvSpPr>
        <p:spPr>
          <a:xfrm>
            <a:off x="275136" y="3688106"/>
            <a:ext cx="2110783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600" b="1"/>
            </a:lvl1pPr>
          </a:lstStyle>
          <a:p>
            <a:r>
              <a:rPr lang="en-US" dirty="0"/>
              <a:t>Getting To Know</a:t>
            </a:r>
            <a:endParaRPr dirty="0"/>
          </a:p>
        </p:txBody>
      </p:sp>
      <p:sp>
        <p:nvSpPr>
          <p:cNvPr id="22" name="TextBox 74">
            <a:extLst>
              <a:ext uri="{FF2B5EF4-FFF2-40B4-BE49-F238E27FC236}">
                <a16:creationId xmlns:a16="http://schemas.microsoft.com/office/drawing/2014/main" id="{6FBA3B0F-B48D-1341-ACF0-D2E7D1BCD16A}"/>
              </a:ext>
            </a:extLst>
          </p:cNvPr>
          <p:cNvSpPr txBox="1"/>
          <p:nvPr/>
        </p:nvSpPr>
        <p:spPr>
          <a:xfrm>
            <a:off x="3365583" y="2659112"/>
            <a:ext cx="237829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Choosing Payment Options and Vendor</a:t>
            </a:r>
            <a:endParaRPr dirty="0"/>
          </a:p>
        </p:txBody>
      </p:sp>
      <p:sp>
        <p:nvSpPr>
          <p:cNvPr id="23" name="TextBox 76">
            <a:extLst>
              <a:ext uri="{FF2B5EF4-FFF2-40B4-BE49-F238E27FC236}">
                <a16:creationId xmlns:a16="http://schemas.microsoft.com/office/drawing/2014/main" id="{1138FB03-2CC8-D94E-9A7E-71DE30EC884D}"/>
              </a:ext>
            </a:extLst>
          </p:cNvPr>
          <p:cNvSpPr txBox="1"/>
          <p:nvPr/>
        </p:nvSpPr>
        <p:spPr>
          <a:xfrm>
            <a:off x="6775433" y="4746361"/>
            <a:ext cx="2378296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Providing support</a:t>
            </a:r>
          </a:p>
          <a:p>
            <a:r>
              <a:rPr lang="en-US" dirty="0"/>
              <a:t>Managing risks</a:t>
            </a:r>
            <a:endParaRPr dirty="0"/>
          </a:p>
        </p:txBody>
      </p:sp>
      <p:sp>
        <p:nvSpPr>
          <p:cNvPr id="24" name="TextBox 25">
            <a:extLst>
              <a:ext uri="{FF2B5EF4-FFF2-40B4-BE49-F238E27FC236}">
                <a16:creationId xmlns:a16="http://schemas.microsoft.com/office/drawing/2014/main" id="{488B32D0-7FE7-6C4B-9316-C10C4F9C6BB1}"/>
              </a:ext>
            </a:extLst>
          </p:cNvPr>
          <p:cNvSpPr txBox="1"/>
          <p:nvPr/>
        </p:nvSpPr>
        <p:spPr>
          <a:xfrm>
            <a:off x="8858500" y="2371695"/>
            <a:ext cx="141762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600" b="1"/>
            </a:lvl1pPr>
          </a:lstStyle>
          <a:p>
            <a:r>
              <a:rPr lang="en-US" dirty="0"/>
              <a:t>Optimization</a:t>
            </a:r>
            <a:endParaRPr dirty="0"/>
          </a:p>
        </p:txBody>
      </p:sp>
      <p:sp>
        <p:nvSpPr>
          <p:cNvPr id="25" name="TextBox 78">
            <a:extLst>
              <a:ext uri="{FF2B5EF4-FFF2-40B4-BE49-F238E27FC236}">
                <a16:creationId xmlns:a16="http://schemas.microsoft.com/office/drawing/2014/main" id="{B999A996-029B-6D47-9A9A-CBED7D79BF68}"/>
              </a:ext>
            </a:extLst>
          </p:cNvPr>
          <p:cNvSpPr txBox="1"/>
          <p:nvPr/>
        </p:nvSpPr>
        <p:spPr>
          <a:xfrm>
            <a:off x="8858500" y="2816083"/>
            <a:ext cx="2225544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Several tips for boosting revenue</a:t>
            </a:r>
            <a:endParaRPr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892299-BC8D-F74A-889C-1B8CDB035141}"/>
              </a:ext>
            </a:extLst>
          </p:cNvPr>
          <p:cNvSpPr txBox="1"/>
          <p:nvPr/>
        </p:nvSpPr>
        <p:spPr>
          <a:xfrm>
            <a:off x="6775433" y="4273058"/>
            <a:ext cx="1417620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600" b="1"/>
            </a:lvl1pPr>
          </a:lstStyle>
          <a:p>
            <a:r>
              <a:rPr lang="en-US" dirty="0"/>
              <a:t>Operation</a:t>
            </a:r>
            <a:endParaRPr dirty="0"/>
          </a:p>
        </p:txBody>
      </p:sp>
      <p:sp>
        <p:nvSpPr>
          <p:cNvPr id="27" name="TextBox 25">
            <a:extLst>
              <a:ext uri="{FF2B5EF4-FFF2-40B4-BE49-F238E27FC236}">
                <a16:creationId xmlns:a16="http://schemas.microsoft.com/office/drawing/2014/main" id="{5983044A-48E8-9448-A189-2092A0D1F529}"/>
              </a:ext>
            </a:extLst>
          </p:cNvPr>
          <p:cNvSpPr txBox="1"/>
          <p:nvPr/>
        </p:nvSpPr>
        <p:spPr>
          <a:xfrm>
            <a:off x="3356106" y="2263973"/>
            <a:ext cx="1949974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600" b="1"/>
            </a:lvl1pPr>
          </a:lstStyle>
          <a:p>
            <a:r>
              <a:rPr lang="en-US" dirty="0"/>
              <a:t>Getting Started</a:t>
            </a:r>
            <a:endParaRPr dirty="0"/>
          </a:p>
        </p:txBody>
      </p:sp>
      <p:sp>
        <p:nvSpPr>
          <p:cNvPr id="36" name="Rectangle: Rounded Corners 15">
            <a:extLst>
              <a:ext uri="{FF2B5EF4-FFF2-40B4-BE49-F238E27FC236}">
                <a16:creationId xmlns:a16="http://schemas.microsoft.com/office/drawing/2014/main" id="{9024A8D9-0714-834B-B409-3C0A2561AB1C}"/>
              </a:ext>
            </a:extLst>
          </p:cNvPr>
          <p:cNvSpPr/>
          <p:nvPr/>
        </p:nvSpPr>
        <p:spPr>
          <a:xfrm>
            <a:off x="802434" y="4446862"/>
            <a:ext cx="493647" cy="49364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E157F9F8-A413-A348-947D-6370DDFAB6AC}"/>
              </a:ext>
            </a:extLst>
          </p:cNvPr>
          <p:cNvSpPr txBox="1"/>
          <p:nvPr/>
        </p:nvSpPr>
        <p:spPr>
          <a:xfrm>
            <a:off x="837536" y="4432677"/>
            <a:ext cx="4585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dirty="0"/>
              <a:t>01</a:t>
            </a:r>
          </a:p>
        </p:txBody>
      </p:sp>
      <p:sp>
        <p:nvSpPr>
          <p:cNvPr id="38" name="Rectangle: Rounded Corners 47">
            <a:extLst>
              <a:ext uri="{FF2B5EF4-FFF2-40B4-BE49-F238E27FC236}">
                <a16:creationId xmlns:a16="http://schemas.microsoft.com/office/drawing/2014/main" id="{AB2CC9E3-46C6-7A4B-964C-D2413BDC989D}"/>
              </a:ext>
            </a:extLst>
          </p:cNvPr>
          <p:cNvSpPr/>
          <p:nvPr/>
        </p:nvSpPr>
        <p:spPr>
          <a:xfrm>
            <a:off x="3837446" y="3344256"/>
            <a:ext cx="493647" cy="49364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71FFF705-D016-7844-A710-F85C5C634C70}"/>
              </a:ext>
            </a:extLst>
          </p:cNvPr>
          <p:cNvSpPr txBox="1"/>
          <p:nvPr/>
        </p:nvSpPr>
        <p:spPr>
          <a:xfrm>
            <a:off x="3872548" y="3330070"/>
            <a:ext cx="4585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dirty="0"/>
              <a:t>02</a:t>
            </a:r>
          </a:p>
        </p:txBody>
      </p:sp>
      <p:sp>
        <p:nvSpPr>
          <p:cNvPr id="40" name="Rectangle: Rounded Corners 57">
            <a:extLst>
              <a:ext uri="{FF2B5EF4-FFF2-40B4-BE49-F238E27FC236}">
                <a16:creationId xmlns:a16="http://schemas.microsoft.com/office/drawing/2014/main" id="{9DF76ED4-B534-8645-B122-8D4565F28A4F}"/>
              </a:ext>
            </a:extLst>
          </p:cNvPr>
          <p:cNvSpPr/>
          <p:nvPr/>
        </p:nvSpPr>
        <p:spPr>
          <a:xfrm>
            <a:off x="7158182" y="3912606"/>
            <a:ext cx="493647" cy="493647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TextBox 25">
            <a:extLst>
              <a:ext uri="{FF2B5EF4-FFF2-40B4-BE49-F238E27FC236}">
                <a16:creationId xmlns:a16="http://schemas.microsoft.com/office/drawing/2014/main" id="{B7FB1F85-4C7C-3F4C-8666-267C01FB933A}"/>
              </a:ext>
            </a:extLst>
          </p:cNvPr>
          <p:cNvSpPr txBox="1"/>
          <p:nvPr/>
        </p:nvSpPr>
        <p:spPr>
          <a:xfrm>
            <a:off x="7193284" y="3898420"/>
            <a:ext cx="4585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dirty="0"/>
              <a:t>03</a:t>
            </a:r>
          </a:p>
        </p:txBody>
      </p:sp>
      <p:sp>
        <p:nvSpPr>
          <p:cNvPr id="42" name="Rectangle: Rounded Corners 62">
            <a:extLst>
              <a:ext uri="{FF2B5EF4-FFF2-40B4-BE49-F238E27FC236}">
                <a16:creationId xmlns:a16="http://schemas.microsoft.com/office/drawing/2014/main" id="{8FE33586-50E5-EF46-9053-BBBD95A28F2D}"/>
              </a:ext>
            </a:extLst>
          </p:cNvPr>
          <p:cNvSpPr/>
          <p:nvPr/>
        </p:nvSpPr>
        <p:spPr>
          <a:xfrm>
            <a:off x="9603840" y="3514498"/>
            <a:ext cx="493647" cy="493647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3" name="TextBox 25">
            <a:extLst>
              <a:ext uri="{FF2B5EF4-FFF2-40B4-BE49-F238E27FC236}">
                <a16:creationId xmlns:a16="http://schemas.microsoft.com/office/drawing/2014/main" id="{EF9DFF67-C1AD-2D4D-B2A0-F070FF139058}"/>
              </a:ext>
            </a:extLst>
          </p:cNvPr>
          <p:cNvSpPr txBox="1"/>
          <p:nvPr/>
        </p:nvSpPr>
        <p:spPr>
          <a:xfrm>
            <a:off x="9638941" y="3500313"/>
            <a:ext cx="458545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FFFFFF"/>
                </a:solidFill>
              </a:defRPr>
            </a:lvl1pPr>
          </a:lstStyle>
          <a:p>
            <a:r>
              <a:rPr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170950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20" grpId="0" animBg="1" advAuto="0"/>
      <p:bldP spid="22" grpId="0" animBg="1" advAuto="0"/>
      <p:bldP spid="23" grpId="0" animBg="1" advAuto="0"/>
      <p:bldP spid="24" grpId="0" animBg="1" advAuto="0"/>
      <p:bldP spid="25" grpId="0" animBg="1" advAuto="0"/>
      <p:bldP spid="26" grpId="0" animBg="1" advAuto="0"/>
      <p:bldP spid="27" grpId="0" animBg="1" advAuto="0"/>
      <p:bldP spid="36" grpId="0" animBg="1" advAuto="0"/>
      <p:bldP spid="37" grpId="0" animBg="1" advAuto="0"/>
      <p:bldP spid="38" grpId="0" animBg="1" advAuto="0"/>
      <p:bldP spid="39" grpId="0" animBg="1" advAuto="0"/>
      <p:bldP spid="40" grpId="0" animBg="1" advAuto="0"/>
      <p:bldP spid="41" grpId="0" animBg="1" advAuto="0"/>
      <p:bldP spid="42" grpId="0" animBg="1" advAuto="0"/>
      <p:bldP spid="43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ED90CB19-E4C9-EA45-96DB-5E1C41BD36C0}"/>
              </a:ext>
            </a:extLst>
          </p:cNvPr>
          <p:cNvSpPr/>
          <p:nvPr/>
        </p:nvSpPr>
        <p:spPr>
          <a:xfrm>
            <a:off x="515357" y="1820137"/>
            <a:ext cx="5025634" cy="1160060"/>
          </a:xfrm>
          <a:prstGeom prst="wedgeRoundRectCallou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D5D2B-5C7B-D747-85CB-B0BA3EE56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Choosing Vendor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BC0900-F031-0349-A24C-8A2AA3786750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Multiple Vendors</a:t>
            </a:r>
            <a:endParaRPr lang="en-US" dirty="0">
              <a:solidFill>
                <a:schemeClr val="bg1">
                  <a:lumMod val="50000"/>
                </a:schemeClr>
              </a:solidFill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99995-594F-9949-9816-01653AAF0208}"/>
              </a:ext>
            </a:extLst>
          </p:cNvPr>
          <p:cNvSpPr txBox="1"/>
          <p:nvPr/>
        </p:nvSpPr>
        <p:spPr>
          <a:xfrm>
            <a:off x="622956" y="1951630"/>
            <a:ext cx="547275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How about implementing multiple vendors + Payment Routing?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ABAA5B-3331-0B45-A69D-BE2A4BE4D110}"/>
              </a:ext>
            </a:extLst>
          </p:cNvPr>
          <p:cNvSpPr/>
          <p:nvPr/>
        </p:nvSpPr>
        <p:spPr>
          <a:xfrm>
            <a:off x="7342496" y="3684251"/>
            <a:ext cx="955343" cy="955343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BE12BA-4441-C147-B27F-A7459DDD8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250" y="3100631"/>
            <a:ext cx="1033223" cy="466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1FF021-3FE0-3740-8CC3-8EDE2B697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457" b="26467"/>
          <a:stretch/>
        </p:blipFill>
        <p:spPr>
          <a:xfrm>
            <a:off x="9382350" y="3863652"/>
            <a:ext cx="1198016" cy="611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FB933-1489-2E4D-A968-73BE0AB79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349" y="4639594"/>
            <a:ext cx="1198016" cy="7105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380C0D-F5E4-C540-9C1C-EE220E17965C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250675" y="4161923"/>
            <a:ext cx="1091821" cy="768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F45B41-4C34-A649-BB01-70201D09280B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8297839" y="3367533"/>
            <a:ext cx="941695" cy="79439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4EF5A9-519C-E842-B121-347E8994AE48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8297839" y="4161922"/>
            <a:ext cx="941695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114CF0-A836-2949-916E-8B38F92DDA01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8297839" y="4161923"/>
            <a:ext cx="941695" cy="83121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E926FF4-1282-0E40-AD87-BD7318F6F116}"/>
              </a:ext>
            </a:extLst>
          </p:cNvPr>
          <p:cNvSpPr txBox="1"/>
          <p:nvPr/>
        </p:nvSpPr>
        <p:spPr>
          <a:xfrm>
            <a:off x="7485312" y="4008034"/>
            <a:ext cx="75652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Router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7622F-128A-C448-B8F5-AE62864C36A9}"/>
              </a:ext>
            </a:extLst>
          </p:cNvPr>
          <p:cNvSpPr txBox="1"/>
          <p:nvPr/>
        </p:nvSpPr>
        <p:spPr>
          <a:xfrm>
            <a:off x="7420728" y="4864196"/>
            <a:ext cx="175422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Bank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Performance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Cost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847636D-1A3C-8040-A49D-4EC3EDD58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58" y="3334039"/>
            <a:ext cx="1883137" cy="203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8246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4026C-B895-7A4D-A213-51FC3706A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E7D92-94A5-954D-B2AC-FDEA951AD1E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B2666-1EDE-6D4A-A0A2-AF21656BB881}"/>
              </a:ext>
            </a:extLst>
          </p:cNvPr>
          <p:cNvSpPr txBox="1"/>
          <p:nvPr/>
        </p:nvSpPr>
        <p:spPr>
          <a:xfrm>
            <a:off x="2630466" y="2342367"/>
            <a:ext cx="2455101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NEW TO PAYMENT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E3D99-AB62-1F41-8C7B-8965AE91B83A}"/>
              </a:ext>
            </a:extLst>
          </p:cNvPr>
          <p:cNvSpPr txBox="1"/>
          <p:nvPr/>
        </p:nvSpPr>
        <p:spPr>
          <a:xfrm>
            <a:off x="7317288" y="2342367"/>
            <a:ext cx="3129419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ALREADY IMPLEMENTED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199433-FB83-1C45-B8B2-9599256EB140}"/>
              </a:ext>
            </a:extLst>
          </p:cNvPr>
          <p:cNvSpPr txBox="1"/>
          <p:nvPr/>
        </p:nvSpPr>
        <p:spPr>
          <a:xfrm>
            <a:off x="2630466" y="4221271"/>
            <a:ext cx="17160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Easy starting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9AC7D-E595-0042-8A78-D7B759454078}"/>
              </a:ext>
            </a:extLst>
          </p:cNvPr>
          <p:cNvSpPr txBox="1"/>
          <p:nvPr/>
        </p:nvSpPr>
        <p:spPr>
          <a:xfrm>
            <a:off x="7317286" y="4221271"/>
            <a:ext cx="381928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Known your data =&gt; Optimization (Success Rate, Cost)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6DF28B-7072-9347-8654-EC5D1962B221}"/>
              </a:ext>
            </a:extLst>
          </p:cNvPr>
          <p:cNvCxnSpPr/>
          <p:nvPr/>
        </p:nvCxnSpPr>
        <p:spPr>
          <a:xfrm>
            <a:off x="3344449" y="3296472"/>
            <a:ext cx="0" cy="924799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BFBE79-7FFA-6844-B8F2-B48DA279E9FC}"/>
              </a:ext>
            </a:extLst>
          </p:cNvPr>
          <p:cNvCxnSpPr/>
          <p:nvPr/>
        </p:nvCxnSpPr>
        <p:spPr>
          <a:xfrm>
            <a:off x="8206635" y="3198352"/>
            <a:ext cx="0" cy="924799"/>
          </a:xfrm>
          <a:prstGeom prst="straightConnector1">
            <a:avLst/>
          </a:prstGeom>
          <a:noFill/>
          <a:ln w="38100" cap="flat">
            <a:solidFill>
              <a:schemeClr val="accent1"/>
            </a:solidFill>
            <a:prstDash val="sysDash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1776404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7A073-6AC9-2F4D-B405-C49D1E24E9C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Operation</a:t>
            </a:r>
          </a:p>
        </p:txBody>
      </p:sp>
    </p:spTree>
    <p:extLst>
      <p:ext uri="{BB962C8B-B14F-4D97-AF65-F5344CB8AC3E}">
        <p14:creationId xmlns:p14="http://schemas.microsoft.com/office/powerpoint/2010/main" val="58909987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82142-2E7F-1948-9042-D1F6981E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54DFF-2721-E243-BDDA-995A6728BB1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57258E-99BE-914A-88C9-FA098FCCBE71}"/>
              </a:ext>
            </a:extLst>
          </p:cNvPr>
          <p:cNvSpPr txBox="1"/>
          <p:nvPr/>
        </p:nvSpPr>
        <p:spPr>
          <a:xfrm>
            <a:off x="688931" y="1884203"/>
            <a:ext cx="44467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Dashboard and Alerts </a:t>
            </a:r>
            <a:r>
              <a:rPr lang="en-US" dirty="0"/>
              <a:t>are your friend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D30FD6-0167-8B49-97F5-A92317636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31" y="2816936"/>
            <a:ext cx="2777599" cy="3076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554A9A-9252-9944-85E6-78FB3E199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569" y="2730902"/>
            <a:ext cx="73025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409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268C-5CC1-094B-9DE0-693420A4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Support 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614F7-E182-9541-9C6D-B2DFFD542B9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200E1-68B6-DD4A-9A99-4FC321024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352" y="2968668"/>
            <a:ext cx="2282568" cy="2866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7F24F-CC8B-714C-93A6-5FC022149DCA}"/>
              </a:ext>
            </a:extLst>
          </p:cNvPr>
          <p:cNvSpPr txBox="1"/>
          <p:nvPr/>
        </p:nvSpPr>
        <p:spPr>
          <a:xfrm>
            <a:off x="1755724" y="6143295"/>
            <a:ext cx="44467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Be helpful</a:t>
            </a: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8209911A-0AA0-4A4F-966F-35D81587CAE2}"/>
              </a:ext>
            </a:extLst>
          </p:cNvPr>
          <p:cNvSpPr/>
          <p:nvPr/>
        </p:nvSpPr>
        <p:spPr>
          <a:xfrm>
            <a:off x="5879800" y="3216389"/>
            <a:ext cx="645326" cy="639993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EE1EF-071C-C84B-94AB-FF4DC0D54C49}"/>
              </a:ext>
            </a:extLst>
          </p:cNvPr>
          <p:cNvSpPr txBox="1"/>
          <p:nvPr/>
        </p:nvSpPr>
        <p:spPr>
          <a:xfrm>
            <a:off x="6773560" y="3351720"/>
            <a:ext cx="44467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Knowledge base, FAQs</a:t>
            </a: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ED1679CB-97DB-C844-8C4F-67D044C0CCE4}"/>
              </a:ext>
            </a:extLst>
          </p:cNvPr>
          <p:cNvSpPr/>
          <p:nvPr/>
        </p:nvSpPr>
        <p:spPr>
          <a:xfrm>
            <a:off x="5879800" y="4495427"/>
            <a:ext cx="645326" cy="639993"/>
          </a:xfrm>
          <a:prstGeom prst="ellipse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3AFE5A-8B4F-E54B-9F9A-655C97AB7A2C}"/>
              </a:ext>
            </a:extLst>
          </p:cNvPr>
          <p:cNvSpPr txBox="1"/>
          <p:nvPr/>
        </p:nvSpPr>
        <p:spPr>
          <a:xfrm>
            <a:off x="6773560" y="4630758"/>
            <a:ext cx="444673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Vendor, Bank support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6F02984-4A4D-8D46-9A39-3E51A998CFF3}"/>
              </a:ext>
            </a:extLst>
          </p:cNvPr>
          <p:cNvSpPr/>
          <p:nvPr/>
        </p:nvSpPr>
        <p:spPr>
          <a:xfrm>
            <a:off x="3207224" y="2156346"/>
            <a:ext cx="2169994" cy="812322"/>
          </a:xfrm>
          <a:prstGeom prst="wedgeRoundRectCallout">
            <a:avLst>
              <a:gd name="adj1" fmla="val -54795"/>
              <a:gd name="adj2" fmla="val 111223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907306-0104-C14E-A4AC-E179AFE696B9}"/>
              </a:ext>
            </a:extLst>
          </p:cNvPr>
          <p:cNvSpPr txBox="1"/>
          <p:nvPr/>
        </p:nvSpPr>
        <p:spPr>
          <a:xfrm>
            <a:off x="3568889" y="2171826"/>
            <a:ext cx="3616657" cy="954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Clear cache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Restart browser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Restart computer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88840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4D6E-D1F8-524F-A932-74DD6B57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Managing 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F9A71-2094-3F4F-BC57-45298DE5A1A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Chargeback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213DE-423F-E948-B113-27406026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530" y="754280"/>
            <a:ext cx="6556841" cy="56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527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A451-2071-8443-95D8-70662F72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Managing Risks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ED4987-AF2D-C14C-9B03-141192E0E50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Avoiding chargeback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EA1CA-25C0-3240-A207-73586A52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31" y="1919760"/>
            <a:ext cx="906819" cy="9068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A8558-25DC-B040-B258-BC6BB50F5381}"/>
              </a:ext>
            </a:extLst>
          </p:cNvPr>
          <p:cNvSpPr txBox="1"/>
          <p:nvPr/>
        </p:nvSpPr>
        <p:spPr>
          <a:xfrm>
            <a:off x="2798245" y="2188504"/>
            <a:ext cx="42444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Always request Proof-Of-Delivery (POD)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E45321-16E1-4D4D-906E-50F00A31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699" y="1725567"/>
            <a:ext cx="3657385" cy="13395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3165C95-9FE7-1349-914F-1979CD7B58A5}"/>
              </a:ext>
            </a:extLst>
          </p:cNvPr>
          <p:cNvGrpSpPr/>
          <p:nvPr/>
        </p:nvGrpSpPr>
        <p:grpSpPr>
          <a:xfrm>
            <a:off x="685306" y="4031422"/>
            <a:ext cx="10308040" cy="2259277"/>
            <a:chOff x="941980" y="4310896"/>
            <a:chExt cx="10308040" cy="22592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3753C8-AD2F-3946-A370-1E7D469319B1}"/>
                </a:ext>
              </a:extLst>
            </p:cNvPr>
            <p:cNvSpPr txBox="1"/>
            <p:nvPr/>
          </p:nvSpPr>
          <p:spPr>
            <a:xfrm>
              <a:off x="3234519" y="4715663"/>
              <a:ext cx="424445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3F3F3F"/>
                  </a:solidFill>
                  <a:effectLst/>
                  <a:uFillTx/>
                  <a:latin typeface="+mj-lt"/>
                  <a:ea typeface="+mj-ea"/>
                  <a:cs typeface="+mj-cs"/>
                  <a:sym typeface="Roboto"/>
                </a:rPr>
                <a:t>Enable 3DS for high-value transaction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1946CF-BD5D-B641-8583-9E152598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980" y="4532485"/>
              <a:ext cx="1619250" cy="90805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099E9B-4E10-854A-837F-FEDFC73A6C7E}"/>
                </a:ext>
              </a:extLst>
            </p:cNvPr>
            <p:cNvSpPr txBox="1"/>
            <p:nvPr/>
          </p:nvSpPr>
          <p:spPr>
            <a:xfrm>
              <a:off x="1974376" y="4484831"/>
              <a:ext cx="1173708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3F3F3F"/>
                  </a:solidFill>
                  <a:effectLst/>
                  <a:uFillTx/>
                  <a:latin typeface="+mj-lt"/>
                  <a:ea typeface="+mj-ea"/>
                  <a:cs typeface="+mj-cs"/>
                  <a:sym typeface="Roboto"/>
                </a:rPr>
                <a:t>OTP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B984E8B-9079-EE4E-BA56-76F3DD2B3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2573" y="4310896"/>
              <a:ext cx="3897447" cy="225927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12F30D-A987-FF41-980A-68670D573B91}"/>
              </a:ext>
            </a:extLst>
          </p:cNvPr>
          <p:cNvSpPr txBox="1"/>
          <p:nvPr/>
        </p:nvSpPr>
        <p:spPr>
          <a:xfrm>
            <a:off x="4475747" y="5161060"/>
            <a:ext cx="20533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10,000,000 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đ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FCC7B-0C07-A442-BD3D-0F4A1D4E79AC}"/>
              </a:ext>
            </a:extLst>
          </p:cNvPr>
          <p:cNvSpPr txBox="1"/>
          <p:nvPr/>
        </p:nvSpPr>
        <p:spPr>
          <a:xfrm>
            <a:off x="4759128" y="6106034"/>
            <a:ext cx="205339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100,000 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đ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8D49A-6988-5042-A09E-973EC2D19230}"/>
              </a:ext>
            </a:extLst>
          </p:cNvPr>
          <p:cNvSpPr txBox="1"/>
          <p:nvPr/>
        </p:nvSpPr>
        <p:spPr>
          <a:xfrm>
            <a:off x="4475747" y="6475364"/>
            <a:ext cx="2620152" cy="3826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trusted customer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48DDA5E-080D-BD49-A534-061CFDEA631B}"/>
              </a:ext>
            </a:extLst>
          </p:cNvPr>
          <p:cNvCxnSpPr/>
          <p:nvPr/>
        </p:nvCxnSpPr>
        <p:spPr>
          <a:xfrm>
            <a:off x="6529137" y="6475364"/>
            <a:ext cx="5146925" cy="0"/>
          </a:xfrm>
          <a:prstGeom prst="straightConnector1">
            <a:avLst/>
          </a:prstGeom>
          <a:noFill/>
          <a:ln w="5715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000C58-EBFC-DA4E-AC97-F99B70440653}"/>
              </a:ext>
            </a:extLst>
          </p:cNvPr>
          <p:cNvCxnSpPr>
            <a:cxnSpLocks/>
          </p:cNvCxnSpPr>
          <p:nvPr/>
        </p:nvCxnSpPr>
        <p:spPr>
          <a:xfrm>
            <a:off x="6471159" y="5345725"/>
            <a:ext cx="940294" cy="0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3B9292-8989-F342-A9AF-74CB57A62444}"/>
              </a:ext>
            </a:extLst>
          </p:cNvPr>
          <p:cNvCxnSpPr>
            <a:cxnSpLocks/>
          </p:cNvCxnSpPr>
          <p:nvPr/>
        </p:nvCxnSpPr>
        <p:spPr>
          <a:xfrm>
            <a:off x="10858674" y="5345725"/>
            <a:ext cx="940294" cy="0"/>
          </a:xfrm>
          <a:prstGeom prst="straightConnector1">
            <a:avLst/>
          </a:prstGeom>
          <a:noFill/>
          <a:ln w="57150" cap="flat">
            <a:solidFill>
              <a:schemeClr val="accent3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677534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C2D05-4057-AC46-BC60-2AF23316E7D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85476" y="3832733"/>
            <a:ext cx="8272924" cy="1586432"/>
          </a:xfrm>
        </p:spPr>
        <p:txBody>
          <a:bodyPr/>
          <a:lstStyle/>
          <a:p>
            <a:r>
              <a:rPr lang="en-US" dirty="0"/>
              <a:t>Revenue Optimization</a:t>
            </a:r>
          </a:p>
        </p:txBody>
      </p:sp>
    </p:spTree>
    <p:extLst>
      <p:ext uri="{BB962C8B-B14F-4D97-AF65-F5344CB8AC3E}">
        <p14:creationId xmlns:p14="http://schemas.microsoft.com/office/powerpoint/2010/main" val="125316377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391CA-4402-B844-8673-E06F3DB02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Improving Success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8B8555-66DD-B54E-ACB6-1457E9EDCDA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A59C4-2729-0C45-9FA2-BCA954D0A745}"/>
              </a:ext>
            </a:extLst>
          </p:cNvPr>
          <p:cNvSpPr txBox="1"/>
          <p:nvPr/>
        </p:nvSpPr>
        <p:spPr>
          <a:xfrm>
            <a:off x="2813889" y="3006245"/>
            <a:ext cx="656363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What’s your success rate?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A4C0A-830C-334A-A354-10D72BABC920}"/>
              </a:ext>
            </a:extLst>
          </p:cNvPr>
          <p:cNvSpPr txBox="1"/>
          <p:nvPr/>
        </p:nvSpPr>
        <p:spPr>
          <a:xfrm>
            <a:off x="4462818" y="4039737"/>
            <a:ext cx="3671248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90%?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80%?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000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60% or lower?</a:t>
            </a:r>
          </a:p>
        </p:txBody>
      </p:sp>
    </p:spTree>
    <p:extLst>
      <p:ext uri="{BB962C8B-B14F-4D97-AF65-F5344CB8AC3E}">
        <p14:creationId xmlns:p14="http://schemas.microsoft.com/office/powerpoint/2010/main" val="2828269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F054A-8160-C847-ACA1-56DDB804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Improving Success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09A59-E5F1-0740-B777-B57ACB5B5BC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sz="1000" dirty="0">
                <a:sym typeface="Roboto"/>
              </a:rPr>
              <a:t>Depends on how we define Conversion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969F3-C391-9C49-95E5-CEA45C13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159" y="466664"/>
            <a:ext cx="7601841" cy="6208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99A7F5-A527-2A46-B920-1E91F4E8C484}"/>
              </a:ext>
            </a:extLst>
          </p:cNvPr>
          <p:cNvSpPr txBox="1"/>
          <p:nvPr/>
        </p:nvSpPr>
        <p:spPr>
          <a:xfrm>
            <a:off x="585852" y="2373654"/>
            <a:ext cx="39338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Any steps can be dropped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B9BAF8-CBD4-6A42-9696-8D6DC871CCD0}"/>
              </a:ext>
            </a:extLst>
          </p:cNvPr>
          <p:cNvSpPr txBox="1"/>
          <p:nvPr/>
        </p:nvSpPr>
        <p:spPr>
          <a:xfrm>
            <a:off x="847434" y="2867248"/>
            <a:ext cx="393381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Internet disconnection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User aborts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Bank rejects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Lack of retries</a:t>
            </a:r>
          </a:p>
        </p:txBody>
      </p:sp>
      <p:pic>
        <p:nvPicPr>
          <p:cNvPr id="9" name="Graphic 8" descr="Warning">
            <a:extLst>
              <a:ext uri="{FF2B5EF4-FFF2-40B4-BE49-F238E27FC236}">
                <a16:creationId xmlns:a16="http://schemas.microsoft.com/office/drawing/2014/main" id="{0D670C21-3D2A-FD4E-8D88-9F087C9EC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7574" y="1816448"/>
            <a:ext cx="358488" cy="358488"/>
          </a:xfrm>
          <a:prstGeom prst="rect">
            <a:avLst/>
          </a:prstGeom>
        </p:spPr>
      </p:pic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62EA0164-2DF8-7441-A7FF-31AA85CB5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1835" y="559128"/>
            <a:ext cx="358488" cy="358488"/>
          </a:xfrm>
          <a:prstGeom prst="rect">
            <a:avLst/>
          </a:prstGeom>
        </p:spPr>
      </p:pic>
      <p:pic>
        <p:nvPicPr>
          <p:cNvPr id="11" name="Graphic 10" descr="Warning">
            <a:extLst>
              <a:ext uri="{FF2B5EF4-FFF2-40B4-BE49-F238E27FC236}">
                <a16:creationId xmlns:a16="http://schemas.microsoft.com/office/drawing/2014/main" id="{3C5B77CA-9C31-3143-9654-3ADD9EEEE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65140" y="2742984"/>
            <a:ext cx="358488" cy="358488"/>
          </a:xfrm>
          <a:prstGeom prst="rect">
            <a:avLst/>
          </a:prstGeom>
        </p:spPr>
      </p:pic>
      <p:pic>
        <p:nvPicPr>
          <p:cNvPr id="12" name="Graphic 11" descr="Warning">
            <a:extLst>
              <a:ext uri="{FF2B5EF4-FFF2-40B4-BE49-F238E27FC236}">
                <a16:creationId xmlns:a16="http://schemas.microsoft.com/office/drawing/2014/main" id="{B8B6E40B-618A-844E-88D5-879EA8809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566" y="3888331"/>
            <a:ext cx="358488" cy="358488"/>
          </a:xfrm>
          <a:prstGeom prst="rect">
            <a:avLst/>
          </a:prstGeom>
        </p:spPr>
      </p:pic>
      <p:pic>
        <p:nvPicPr>
          <p:cNvPr id="13" name="Graphic 12" descr="Warning">
            <a:extLst>
              <a:ext uri="{FF2B5EF4-FFF2-40B4-BE49-F238E27FC236}">
                <a16:creationId xmlns:a16="http://schemas.microsoft.com/office/drawing/2014/main" id="{35A469E6-FEF7-D542-943E-6CAEFF74D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5461" y="3615104"/>
            <a:ext cx="358488" cy="358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37968A-BF47-2045-8B93-CE506411119C}"/>
              </a:ext>
            </a:extLst>
          </p:cNvPr>
          <p:cNvSpPr txBox="1"/>
          <p:nvPr/>
        </p:nvSpPr>
        <p:spPr>
          <a:xfrm>
            <a:off x="585851" y="4668752"/>
            <a:ext cx="393381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Payment Vendors tend to define Success Rate from step 2-3 to 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AE20F-8926-F248-ACE9-6E06B02FF442}"/>
              </a:ext>
            </a:extLst>
          </p:cNvPr>
          <p:cNvSpPr txBox="1"/>
          <p:nvPr/>
        </p:nvSpPr>
        <p:spPr>
          <a:xfrm>
            <a:off x="585850" y="5670178"/>
            <a:ext cx="46275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Good understanding =&gt; Improvements</a:t>
            </a:r>
          </a:p>
        </p:txBody>
      </p:sp>
    </p:spTree>
    <p:extLst>
      <p:ext uri="{BB962C8B-B14F-4D97-AF65-F5344CB8AC3E}">
        <p14:creationId xmlns:p14="http://schemas.microsoft.com/office/powerpoint/2010/main" val="2765434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EB3F08BF-5612-FF45-A7FF-0F7BFBC04E06}"/>
              </a:ext>
            </a:extLst>
          </p:cNvPr>
          <p:cNvSpPr/>
          <p:nvPr/>
        </p:nvSpPr>
        <p:spPr>
          <a:xfrm>
            <a:off x="3276600" y="1803400"/>
            <a:ext cx="2311400" cy="1054100"/>
          </a:xfrm>
          <a:prstGeom prst="wedgeRoundRectCallout">
            <a:avLst>
              <a:gd name="adj1" fmla="val -20833"/>
              <a:gd name="adj2" fmla="val 67319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51FB40-97F5-9842-A6BE-D95D4CFD9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Getting To Know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39FD9-202A-A948-AF3D-899422A71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77" y="3075067"/>
            <a:ext cx="1179433" cy="1179433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F5E042-9C2C-8346-B9A6-77F3B705D77F}"/>
              </a:ext>
            </a:extLst>
          </p:cNvPr>
          <p:cNvSpPr txBox="1"/>
          <p:nvPr/>
        </p:nvSpPr>
        <p:spPr>
          <a:xfrm>
            <a:off x="3720809" y="2145785"/>
            <a:ext cx="25527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HELLO!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E3306B4-3976-8C4D-B95F-4AEC47A0EE5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686FC5F8-3302-E246-99F4-A94A3A7FA3B9}"/>
              </a:ext>
            </a:extLst>
          </p:cNvPr>
          <p:cNvSpPr txBox="1"/>
          <p:nvPr/>
        </p:nvSpPr>
        <p:spPr>
          <a:xfrm>
            <a:off x="5727118" y="3336445"/>
            <a:ext cx="309091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Head of Technology &amp; Payment Team Lead</a:t>
            </a:r>
            <a:endParaRPr dirty="0"/>
          </a:p>
        </p:txBody>
      </p:sp>
      <p:sp>
        <p:nvSpPr>
          <p:cNvPr id="16" name="TextBox 25">
            <a:extLst>
              <a:ext uri="{FF2B5EF4-FFF2-40B4-BE49-F238E27FC236}">
                <a16:creationId xmlns:a16="http://schemas.microsoft.com/office/drawing/2014/main" id="{C77507D1-647A-3F43-B3B8-9B3AEDA57084}"/>
              </a:ext>
            </a:extLst>
          </p:cNvPr>
          <p:cNvSpPr txBox="1"/>
          <p:nvPr/>
        </p:nvSpPr>
        <p:spPr>
          <a:xfrm>
            <a:off x="5727118" y="2960509"/>
            <a:ext cx="281998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b="1"/>
            </a:lvl1pPr>
          </a:lstStyle>
          <a:p>
            <a:r>
              <a:rPr lang="en-US" dirty="0"/>
              <a:t>5 years working at TIKI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A85E4A77-D851-8A48-89C7-9082A0EA0EDA}"/>
              </a:ext>
            </a:extLst>
          </p:cNvPr>
          <p:cNvSpPr txBox="1"/>
          <p:nvPr/>
        </p:nvSpPr>
        <p:spPr>
          <a:xfrm>
            <a:off x="5727118" y="3664783"/>
            <a:ext cx="3090913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Significant payment improvement</a:t>
            </a:r>
          </a:p>
        </p:txBody>
      </p:sp>
      <p:sp>
        <p:nvSpPr>
          <p:cNvPr id="11" name="TextBox 25">
            <a:extLst>
              <a:ext uri="{FF2B5EF4-FFF2-40B4-BE49-F238E27FC236}">
                <a16:creationId xmlns:a16="http://schemas.microsoft.com/office/drawing/2014/main" id="{E09DDE87-A31C-AE45-A3ED-4E2A0739ED70}"/>
              </a:ext>
            </a:extLst>
          </p:cNvPr>
          <p:cNvSpPr txBox="1"/>
          <p:nvPr/>
        </p:nvSpPr>
        <p:spPr>
          <a:xfrm>
            <a:off x="5727118" y="4254500"/>
            <a:ext cx="281998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lnSpc>
                <a:spcPct val="150000"/>
              </a:lnSpc>
              <a:defRPr sz="1400" b="1"/>
            </a:lvl1pPr>
          </a:lstStyle>
          <a:p>
            <a:r>
              <a:rPr lang="en-US" dirty="0"/>
              <a:t>Now, I’m working at VIEC.CO</a:t>
            </a:r>
          </a:p>
        </p:txBody>
      </p:sp>
    </p:spTree>
    <p:extLst>
      <p:ext uri="{BB962C8B-B14F-4D97-AF65-F5344CB8AC3E}">
        <p14:creationId xmlns:p14="http://schemas.microsoft.com/office/powerpoint/2010/main" val="4133644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5" grpId="0" animBg="1" advAuto="0"/>
      <p:bldP spid="16" grpId="0" animBg="1" advAuto="0"/>
      <p:bldP spid="17" grpId="0" animBg="1" advAuto="0"/>
      <p:bldP spid="11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2BB35-544A-764D-99AF-7B00250B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Payment 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26E40-5020-EF46-859B-033CE52665E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Common Payment Errors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387198-7362-5141-BAC7-865B24B58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7" y="1988927"/>
            <a:ext cx="6857265" cy="3670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CC500-1D22-2D45-8CB8-ACB87F565654}"/>
              </a:ext>
            </a:extLst>
          </p:cNvPr>
          <p:cNvSpPr txBox="1"/>
          <p:nvPr/>
        </p:nvSpPr>
        <p:spPr>
          <a:xfrm>
            <a:off x="2429301" y="6391336"/>
            <a:ext cx="5464756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(Based on my experience, no actual data is provided)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0161C-1F54-8A41-8E40-F814F4F875E0}"/>
              </a:ext>
            </a:extLst>
          </p:cNvPr>
          <p:cNvSpPr txBox="1"/>
          <p:nvPr/>
        </p:nvSpPr>
        <p:spPr>
          <a:xfrm>
            <a:off x="7894057" y="1988927"/>
            <a:ext cx="3679244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Classification and targeted optimization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Gateway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Bank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User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9416260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62B84-0402-DE45-83F0-12B2F96E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Improving Success Rate - Suggestion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48646-14AA-A247-B11A-EA1ED7D3F8F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15357" y="962312"/>
            <a:ext cx="11160706" cy="358488"/>
          </a:xfrm>
        </p:spPr>
        <p:txBody>
          <a:bodyPr/>
          <a:lstStyle/>
          <a:p>
            <a:r>
              <a:rPr lang="en-US" dirty="0"/>
              <a:t>Bad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D01DFC-4A5B-F84B-B4A4-D0760B3D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13" y="2990850"/>
            <a:ext cx="51308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F4EAB-4221-DA4E-808C-2CECA126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19" y="2249661"/>
            <a:ext cx="3251200" cy="13462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509D540-2EA8-4C4C-A3C5-DD2B440C0937}"/>
              </a:ext>
            </a:extLst>
          </p:cNvPr>
          <p:cNvSpPr/>
          <p:nvPr/>
        </p:nvSpPr>
        <p:spPr>
          <a:xfrm>
            <a:off x="4772416" y="3231715"/>
            <a:ext cx="1027135" cy="197285"/>
          </a:xfrm>
          <a:prstGeom prst="rightArrow">
            <a:avLst/>
          </a:prstGeom>
          <a:solidFill>
            <a:schemeClr val="bg1">
              <a:lumMod val="6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16D678-690D-2F4F-A4C4-E76968B7FBD5}"/>
              </a:ext>
            </a:extLst>
          </p:cNvPr>
          <p:cNvSpPr txBox="1"/>
          <p:nvPr/>
        </p:nvSpPr>
        <p:spPr>
          <a:xfrm>
            <a:off x="6613742" y="1603332"/>
            <a:ext cx="286846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but when the customer places a new Order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09F0C4-D438-5E43-B204-4827832D0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579" y="4143266"/>
            <a:ext cx="1905000" cy="1905000"/>
          </a:xfrm>
          <a:prstGeom prst="rect">
            <a:avLst/>
          </a:prstGeom>
        </p:spPr>
      </p:pic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CA5600C9-68BE-8942-BE14-AFED027DA4A1}"/>
              </a:ext>
            </a:extLst>
          </p:cNvPr>
          <p:cNvSpPr/>
          <p:nvPr/>
        </p:nvSpPr>
        <p:spPr>
          <a:xfrm>
            <a:off x="3454401" y="3898457"/>
            <a:ext cx="2123858" cy="715087"/>
          </a:xfrm>
          <a:prstGeom prst="wedgeRoundRectCallout">
            <a:avLst>
              <a:gd name="adj1" fmla="val -98718"/>
              <a:gd name="adj2" fmla="val 37500"/>
              <a:gd name="adj3" fmla="val 16667"/>
            </a:avLst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What am I suppose to do next?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0A9182-B2EF-6B46-8AC2-695427C2D2EF}"/>
              </a:ext>
            </a:extLst>
          </p:cNvPr>
          <p:cNvSpPr txBox="1"/>
          <p:nvPr/>
        </p:nvSpPr>
        <p:spPr>
          <a:xfrm>
            <a:off x="7970293" y="4613544"/>
            <a:ext cx="249754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Arggg</a:t>
            </a: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982734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0E54C-566A-414D-9E8C-82AFC8CD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Improving Success Rate - Suggestion 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7DDF8-1D74-ED43-96BE-969B96ED8491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Improvement – Be specific and keep your Order alive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6DB10-8D2A-BD4F-8FEA-DF1979B0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647" y="1990957"/>
            <a:ext cx="7058531" cy="4064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265768-4768-BF48-9BBF-499F065FAD92}"/>
              </a:ext>
            </a:extLst>
          </p:cNvPr>
          <p:cNvSpPr txBox="1"/>
          <p:nvPr/>
        </p:nvSpPr>
        <p:spPr>
          <a:xfrm>
            <a:off x="9990161" y="2649932"/>
            <a:ext cx="1801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Be specific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37B25D-D0F7-9B42-8812-A1A08B69712C}"/>
              </a:ext>
            </a:extLst>
          </p:cNvPr>
          <p:cNvSpPr txBox="1"/>
          <p:nvPr/>
        </p:nvSpPr>
        <p:spPr>
          <a:xfrm>
            <a:off x="10039830" y="3059670"/>
            <a:ext cx="1801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Be helpful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CE9CB3-359C-A343-A12E-2B1D12860E0E}"/>
              </a:ext>
            </a:extLst>
          </p:cNvPr>
          <p:cNvSpPr txBox="1"/>
          <p:nvPr/>
        </p:nvSpPr>
        <p:spPr>
          <a:xfrm>
            <a:off x="7112758" y="4877097"/>
            <a:ext cx="39828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Keep your precious order alive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62302-CAA6-1B4B-8E1E-6113BFCF9451}"/>
              </a:ext>
            </a:extLst>
          </p:cNvPr>
          <p:cNvCxnSpPr/>
          <p:nvPr/>
        </p:nvCxnSpPr>
        <p:spPr>
          <a:xfrm flipH="1">
            <a:off x="8285327" y="2834597"/>
            <a:ext cx="163773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5A6450-DD5E-7D4F-B1FE-EA85DAA5D892}"/>
              </a:ext>
            </a:extLst>
          </p:cNvPr>
          <p:cNvCxnSpPr>
            <a:cxnSpLocks/>
          </p:cNvCxnSpPr>
          <p:nvPr/>
        </p:nvCxnSpPr>
        <p:spPr>
          <a:xfrm flipH="1">
            <a:off x="9266831" y="3184800"/>
            <a:ext cx="656227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D84721-511E-9744-8E80-AD62C12D67FA}"/>
              </a:ext>
            </a:extLst>
          </p:cNvPr>
          <p:cNvCxnSpPr>
            <a:cxnSpLocks/>
          </p:cNvCxnSpPr>
          <p:nvPr/>
        </p:nvCxnSpPr>
        <p:spPr>
          <a:xfrm flipH="1">
            <a:off x="6272656" y="5054063"/>
            <a:ext cx="656227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85666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01820-23F6-CF43-BF1D-411F1D30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card, Recurring, Subscription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BC72-4CF6-B440-BF3C-35620504FA1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By using Tokenization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67F982-38D2-B248-83F1-CBBFFBFF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7" y="1861308"/>
            <a:ext cx="10160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4448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01820-23F6-CF43-BF1D-411F1D30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card, Recurring, Subscription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BC72-4CF6-B440-BF3C-35620504FA1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By using Tokenization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07CE1F-E468-CC41-802E-4D895B14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730" y="1685733"/>
            <a:ext cx="7086446" cy="4805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E7E5AE-79E0-6444-99E4-2F42D153E680}"/>
              </a:ext>
            </a:extLst>
          </p:cNvPr>
          <p:cNvSpPr txBox="1"/>
          <p:nvPr/>
        </p:nvSpPr>
        <p:spPr>
          <a:xfrm>
            <a:off x="2220191" y="1858361"/>
            <a:ext cx="18015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Saved card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8A2898-D274-764C-AB02-C36B679D8513}"/>
              </a:ext>
            </a:extLst>
          </p:cNvPr>
          <p:cNvCxnSpPr>
            <a:cxnSpLocks/>
          </p:cNvCxnSpPr>
          <p:nvPr/>
        </p:nvCxnSpPr>
        <p:spPr>
          <a:xfrm>
            <a:off x="3630304" y="2043026"/>
            <a:ext cx="10372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A3725BF-9B07-6241-A5AB-E2913112A3B9}"/>
              </a:ext>
            </a:extLst>
          </p:cNvPr>
          <p:cNvSpPr txBox="1"/>
          <p:nvPr/>
        </p:nvSpPr>
        <p:spPr>
          <a:xfrm>
            <a:off x="1451057" y="5584055"/>
            <a:ext cx="2179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B0F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Adding a new one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9B61AD-588C-C247-BC58-1A589755B12D}"/>
              </a:ext>
            </a:extLst>
          </p:cNvPr>
          <p:cNvCxnSpPr>
            <a:cxnSpLocks/>
          </p:cNvCxnSpPr>
          <p:nvPr/>
        </p:nvCxnSpPr>
        <p:spPr>
          <a:xfrm>
            <a:off x="3503080" y="5768720"/>
            <a:ext cx="10372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94F118-849A-1E46-BA88-CE056A7BD6A2}"/>
              </a:ext>
            </a:extLst>
          </p:cNvPr>
          <p:cNvSpPr txBox="1"/>
          <p:nvPr/>
        </p:nvSpPr>
        <p:spPr>
          <a:xfrm>
            <a:off x="7678850" y="6500065"/>
            <a:ext cx="195646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Tiki.vn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 Payment UI</a:t>
            </a:r>
          </a:p>
        </p:txBody>
      </p:sp>
    </p:spTree>
    <p:extLst>
      <p:ext uri="{BB962C8B-B14F-4D97-AF65-F5344CB8AC3E}">
        <p14:creationId xmlns:p14="http://schemas.microsoft.com/office/powerpoint/2010/main" val="23639523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601820-23F6-CF43-BF1D-411F1D305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Save card, Recurring, Subscription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15BC72-4CF6-B440-BF3C-35620504FA1B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By using Tokenization – How it 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8B05A-72C9-3B4D-AA84-F0638AB3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659" y="1141556"/>
            <a:ext cx="6199614" cy="56388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6E416A-D083-EA4C-9A5F-8DBD5DFA543B}"/>
              </a:ext>
            </a:extLst>
          </p:cNvPr>
          <p:cNvSpPr txBox="1"/>
          <p:nvPr/>
        </p:nvSpPr>
        <p:spPr>
          <a:xfrm>
            <a:off x="1378423" y="2973384"/>
            <a:ext cx="3384645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Safe &amp; Convenient</a:t>
            </a:r>
          </a:p>
        </p:txBody>
      </p:sp>
    </p:spTree>
    <p:extLst>
      <p:ext uri="{BB962C8B-B14F-4D97-AF65-F5344CB8AC3E}">
        <p14:creationId xmlns:p14="http://schemas.microsoft.com/office/powerpoint/2010/main" val="297216574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87E3-1B1D-8A4D-A713-15D20978F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Payment Promotion and Installment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EBBF2-4E16-5D44-9992-B8CBD2882D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15357" y="962312"/>
            <a:ext cx="11160706" cy="35848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DA962-BF8C-A544-B293-BA4F5A0F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86" y="2297278"/>
            <a:ext cx="1098550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820BB3-1123-534C-BDFD-634CB6822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2" y="4354958"/>
            <a:ext cx="10506027" cy="14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387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D458-981E-674F-B512-B3B1F32D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Payment Promotion and Installment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EAD34-39D1-614A-BED0-9096BE3847C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E865DE-97DE-6942-B0E4-70C8290BC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230" y="1606951"/>
            <a:ext cx="2056230" cy="2364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98C4BE-878B-BF48-B983-A5B9A4873EE7}"/>
              </a:ext>
            </a:extLst>
          </p:cNvPr>
          <p:cNvSpPr txBox="1"/>
          <p:nvPr/>
        </p:nvSpPr>
        <p:spPr>
          <a:xfrm>
            <a:off x="8175009" y="1664178"/>
            <a:ext cx="15421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sng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21.500.000đ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0A7016-E28A-4D4B-8514-CFD9C6F5D738}"/>
              </a:ext>
            </a:extLst>
          </p:cNvPr>
          <p:cNvSpPr txBox="1"/>
          <p:nvPr/>
        </p:nvSpPr>
        <p:spPr>
          <a:xfrm>
            <a:off x="8175009" y="2095472"/>
            <a:ext cx="1542197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-2.150.000đ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831315-E38C-A04E-A026-1792210C3993}"/>
              </a:ext>
            </a:extLst>
          </p:cNvPr>
          <p:cNvSpPr txBox="1"/>
          <p:nvPr/>
        </p:nvSpPr>
        <p:spPr>
          <a:xfrm>
            <a:off x="8175009" y="2434433"/>
            <a:ext cx="15421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19.350.000đ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17B623-D035-C048-8DE3-A8391983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009" y="3196915"/>
            <a:ext cx="2692400" cy="774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C72805-CD18-7045-B0A4-6DFB609BB1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293"/>
          <a:stretch/>
        </p:blipFill>
        <p:spPr>
          <a:xfrm>
            <a:off x="1858268" y="3848785"/>
            <a:ext cx="2741027" cy="2398594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A2FAB5E-A149-6946-9188-6D674DE9B697}"/>
              </a:ext>
            </a:extLst>
          </p:cNvPr>
          <p:cNvSpPr/>
          <p:nvPr/>
        </p:nvSpPr>
        <p:spPr>
          <a:xfrm>
            <a:off x="5241041" y="1236304"/>
            <a:ext cx="6168488" cy="3512344"/>
          </a:xfrm>
          <a:prstGeom prst="wedgeRoundRectCallout">
            <a:avLst>
              <a:gd name="adj1" fmla="val -62428"/>
              <a:gd name="adj2" fmla="val 32581"/>
              <a:gd name="adj3" fmla="val 16667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8769810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252F-2FA3-BC43-8A92-44909314B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Payment Promotion and Installment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D978C-FEA2-FB47-9E5F-EDCC82AC276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A3247-EF2E-7749-9333-2FA78F8D0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7" y="1950706"/>
            <a:ext cx="2725234" cy="18858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4BAB5-7220-8641-8B65-B1907907C3B5}"/>
              </a:ext>
            </a:extLst>
          </p:cNvPr>
          <p:cNvSpPr txBox="1"/>
          <p:nvPr/>
        </p:nvSpPr>
        <p:spPr>
          <a:xfrm>
            <a:off x="610891" y="4467769"/>
            <a:ext cx="39896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BIN – Bank Identification Number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903D59-B9B5-BB41-BF03-7B05D8260012}"/>
              </a:ext>
            </a:extLst>
          </p:cNvPr>
          <p:cNvCxnSpPr>
            <a:cxnSpLocks/>
          </p:cNvCxnSpPr>
          <p:nvPr/>
        </p:nvCxnSpPr>
        <p:spPr>
          <a:xfrm flipV="1">
            <a:off x="955343" y="3106406"/>
            <a:ext cx="1" cy="1360045"/>
          </a:xfrm>
          <a:prstGeom prst="straightConnector1">
            <a:avLst/>
          </a:prstGeom>
          <a:noFill/>
          <a:ln w="12700" cap="flat">
            <a:solidFill>
              <a:srgbClr val="FFC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22FEF2-9111-E145-8796-6298B823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899" y="1950706"/>
            <a:ext cx="5143500" cy="1155700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E73A1C98-FCBB-D64F-951F-E3FF19CBCE4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13533" y="3113656"/>
            <a:ext cx="1572826" cy="1132764"/>
          </a:xfrm>
          <a:prstGeom prst="bentConnector3">
            <a:avLst>
              <a:gd name="adj1" fmla="val 100328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CCBC1E9F-8D99-FB48-A763-1BDD02A5D195}"/>
              </a:ext>
            </a:extLst>
          </p:cNvPr>
          <p:cNvCxnSpPr>
            <a:cxnSpLocks/>
          </p:cNvCxnSpPr>
          <p:nvPr/>
        </p:nvCxnSpPr>
        <p:spPr>
          <a:xfrm>
            <a:off x="7533565" y="2965181"/>
            <a:ext cx="1132765" cy="1084146"/>
          </a:xfrm>
          <a:prstGeom prst="bentConnector3">
            <a:avLst>
              <a:gd name="adj1" fmla="val -603"/>
            </a:avLst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7A2EE-8757-EF4B-B9C6-C87F79CCC8D9}"/>
              </a:ext>
            </a:extLst>
          </p:cNvPr>
          <p:cNvSpPr/>
          <p:nvPr/>
        </p:nvSpPr>
        <p:spPr>
          <a:xfrm>
            <a:off x="7151428" y="2442950"/>
            <a:ext cx="764274" cy="450676"/>
          </a:xfrm>
          <a:prstGeom prst="rect">
            <a:avLst/>
          </a:prstGeom>
          <a:solidFill>
            <a:srgbClr val="FFC000">
              <a:alpha val="12000"/>
            </a:srgbClr>
          </a:solidFill>
          <a:ln w="12700" cap="flat">
            <a:noFill/>
            <a:prstDash val="solid"/>
            <a:miter lim="800000"/>
          </a:ln>
          <a:effectLst>
            <a:outerShdw blurRad="50800" dist="50800" dir="5400000" algn="ctr" rotWithShape="0">
              <a:srgbClr val="000000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1A5B53-A56F-0C40-91D3-381FFA628479}"/>
              </a:ext>
            </a:extLst>
          </p:cNvPr>
          <p:cNvSpPr txBox="1"/>
          <p:nvPr/>
        </p:nvSpPr>
        <p:spPr>
          <a:xfrm>
            <a:off x="8829118" y="3857418"/>
            <a:ext cx="39896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VISA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B54946-8358-164F-A38D-D1B8F85E6369}"/>
              </a:ext>
            </a:extLst>
          </p:cNvPr>
          <p:cNvSpPr txBox="1"/>
          <p:nvPr/>
        </p:nvSpPr>
        <p:spPr>
          <a:xfrm>
            <a:off x="8829118" y="4281786"/>
            <a:ext cx="39896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HSBC Vietnam</a:t>
            </a:r>
          </a:p>
        </p:txBody>
      </p:sp>
    </p:spTree>
    <p:extLst>
      <p:ext uri="{BB962C8B-B14F-4D97-AF65-F5344CB8AC3E}">
        <p14:creationId xmlns:p14="http://schemas.microsoft.com/office/powerpoint/2010/main" val="2951030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40560-4D2C-754D-8F05-2B7105116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 &amp; What’s Next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BD013-B41F-6047-B07E-F6BC94CA888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Conclusion &amp; What’s Next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CEA99-B848-7B47-B242-EED60820A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84" y="2043589"/>
            <a:ext cx="6174201" cy="19164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A308C-8C8D-3641-AD42-A14E9678A384}"/>
              </a:ext>
            </a:extLst>
          </p:cNvPr>
          <p:cNvSpPr txBox="1"/>
          <p:nvPr/>
        </p:nvSpPr>
        <p:spPr>
          <a:xfrm>
            <a:off x="7603958" y="1220531"/>
            <a:ext cx="474846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/>
                <a:uFillTx/>
                <a:latin typeface="FS Century Gothic Regular" panose="020B0502020202020204" pitchFamily="34" charset="0"/>
                <a:sym typeface="Roboto"/>
              </a:rPr>
              <a:t>You’re invited!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746CF6-B64A-664A-9474-40DB6CBD2F4E}"/>
              </a:ext>
            </a:extLst>
          </p:cNvPr>
          <p:cNvSpPr txBox="1"/>
          <p:nvPr/>
        </p:nvSpPr>
        <p:spPr>
          <a:xfrm>
            <a:off x="7603958" y="2043589"/>
            <a:ext cx="4072104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Connect/Contact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QnA, kinh nghiệm sử dụng 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Business: Trả góp, Promotion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Các tính năng: Tokenization, Refund, Retry, Qr,... 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Bảo mật, 3DSecure/OTP. Fraud.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UI/UX </a:t>
            </a:r>
          </a:p>
          <a:p>
            <a:pPr marL="285750" indent="-285750">
              <a:buFontTx/>
              <a:buChar char="-"/>
            </a:pPr>
            <a:endParaRPr lang="vi-VN" dirty="0"/>
          </a:p>
          <a:p>
            <a:pPr marL="285750" indent="-285750">
              <a:buFontTx/>
              <a:buChar char="-"/>
            </a:pPr>
            <a:r>
              <a:rPr lang="vi-VN" dirty="0"/>
              <a:t>Technical document/solution. GitHub SDKs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09602776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15A72-C54F-8342-98B2-88431C85235A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85476" y="3832733"/>
            <a:ext cx="6819681" cy="1586432"/>
          </a:xfrm>
        </p:spPr>
        <p:txBody>
          <a:bodyPr/>
          <a:lstStyle/>
          <a:p>
            <a:r>
              <a:rPr lang="en-US" dirty="0"/>
              <a:t>Some of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235210716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TextBox 3"/>
          <p:cNvSpPr txBox="1"/>
          <p:nvPr/>
        </p:nvSpPr>
        <p:spPr>
          <a:xfrm>
            <a:off x="534376" y="2622269"/>
            <a:ext cx="307870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200" b="1"/>
            </a:lvl1pPr>
          </a:lstStyle>
          <a:p>
            <a:r>
              <a:rPr lang="en-US" dirty="0"/>
              <a:t>Thank you</a:t>
            </a:r>
            <a:endParaRPr dirty="0"/>
          </a:p>
        </p:txBody>
      </p:sp>
      <p:sp>
        <p:nvSpPr>
          <p:cNvPr id="1571" name="TextBox 25"/>
          <p:cNvSpPr txBox="1"/>
          <p:nvPr/>
        </p:nvSpPr>
        <p:spPr>
          <a:xfrm>
            <a:off x="1168359" y="5697044"/>
            <a:ext cx="2799165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200"/>
            </a:pPr>
            <a:r>
              <a:rPr lang="en-US" sz="1600" dirty="0" err="1"/>
              <a:t>facebook.com</a:t>
            </a:r>
            <a:r>
              <a:rPr lang="en-US" sz="1600" dirty="0"/>
              <a:t>/</a:t>
            </a:r>
            <a:r>
              <a:rPr lang="en-US" sz="1600" dirty="0" err="1"/>
              <a:t>tungns</a:t>
            </a:r>
            <a:endParaRPr sz="1600" dirty="0"/>
          </a:p>
        </p:txBody>
      </p:sp>
      <p:sp>
        <p:nvSpPr>
          <p:cNvPr id="1572" name="Rectangle: Rounded Corners 5"/>
          <p:cNvSpPr/>
          <p:nvPr/>
        </p:nvSpPr>
        <p:spPr>
          <a:xfrm>
            <a:off x="623887" y="4731539"/>
            <a:ext cx="349964" cy="349964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3" name="Rectangle: Rounded Corners 6"/>
          <p:cNvSpPr/>
          <p:nvPr/>
        </p:nvSpPr>
        <p:spPr>
          <a:xfrm>
            <a:off x="623887" y="5219134"/>
            <a:ext cx="349964" cy="349964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5" name="TextBox 25"/>
          <p:cNvSpPr txBox="1"/>
          <p:nvPr/>
        </p:nvSpPr>
        <p:spPr>
          <a:xfrm>
            <a:off x="1203108" y="5142722"/>
            <a:ext cx="1968557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sz="1600" dirty="0"/>
              <a:t>0939221182</a:t>
            </a:r>
            <a:endParaRPr sz="1600" dirty="0"/>
          </a:p>
        </p:txBody>
      </p:sp>
      <p:sp>
        <p:nvSpPr>
          <p:cNvPr id="1576" name="TextBox 25"/>
          <p:cNvSpPr txBox="1"/>
          <p:nvPr/>
        </p:nvSpPr>
        <p:spPr>
          <a:xfrm>
            <a:off x="1181326" y="4633235"/>
            <a:ext cx="1968557" cy="420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sz="1600" dirty="0" err="1"/>
              <a:t>tung@viec.co</a:t>
            </a:r>
            <a:endParaRPr sz="1600" dirty="0"/>
          </a:p>
        </p:txBody>
      </p:sp>
      <p:sp>
        <p:nvSpPr>
          <p:cNvPr id="1577" name="TextBox 25"/>
          <p:cNvSpPr txBox="1"/>
          <p:nvPr/>
        </p:nvSpPr>
        <p:spPr>
          <a:xfrm>
            <a:off x="556986" y="4270356"/>
            <a:ext cx="259289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Get in touch</a:t>
            </a:r>
            <a:endParaRPr dirty="0"/>
          </a:p>
        </p:txBody>
      </p:sp>
      <p:grpSp>
        <p:nvGrpSpPr>
          <p:cNvPr id="1580" name="Group 11"/>
          <p:cNvGrpSpPr/>
          <p:nvPr/>
        </p:nvGrpSpPr>
        <p:grpSpPr>
          <a:xfrm>
            <a:off x="695295" y="4843550"/>
            <a:ext cx="207150" cy="125939"/>
            <a:chOff x="0" y="0"/>
            <a:chExt cx="207149" cy="125938"/>
          </a:xfrm>
        </p:grpSpPr>
        <p:sp>
          <p:nvSpPr>
            <p:cNvPr id="1578" name="Freeform 5"/>
            <p:cNvSpPr/>
            <p:nvPr/>
          </p:nvSpPr>
          <p:spPr>
            <a:xfrm>
              <a:off x="0" y="1177"/>
              <a:ext cx="207150" cy="124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468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815"/>
                  </a:lnTo>
                  <a:lnTo>
                    <a:pt x="10800" y="1446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79" name="Freeform 6"/>
            <p:cNvSpPr/>
            <p:nvPr/>
          </p:nvSpPr>
          <p:spPr>
            <a:xfrm>
              <a:off x="14123" y="-1"/>
              <a:ext cx="184788" cy="694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045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83" name="Group 14"/>
          <p:cNvGrpSpPr/>
          <p:nvPr/>
        </p:nvGrpSpPr>
        <p:grpSpPr>
          <a:xfrm>
            <a:off x="679512" y="5791649"/>
            <a:ext cx="239910" cy="224989"/>
            <a:chOff x="0" y="0"/>
            <a:chExt cx="239908" cy="224988"/>
          </a:xfrm>
        </p:grpSpPr>
        <p:sp>
          <p:nvSpPr>
            <p:cNvPr id="1581" name="Freeform 7"/>
            <p:cNvSpPr/>
            <p:nvPr/>
          </p:nvSpPr>
          <p:spPr>
            <a:xfrm>
              <a:off x="32847" y="50794"/>
              <a:ext cx="172974" cy="174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4" h="21600" extrusionOk="0">
                  <a:moveTo>
                    <a:pt x="20864" y="10543"/>
                  </a:moveTo>
                  <a:cubicBezTo>
                    <a:pt x="10064" y="0"/>
                    <a:pt x="10064" y="0"/>
                    <a:pt x="10064" y="0"/>
                  </a:cubicBezTo>
                  <a:cubicBezTo>
                    <a:pt x="0" y="10543"/>
                    <a:pt x="0" y="10543"/>
                    <a:pt x="0" y="10543"/>
                  </a:cubicBezTo>
                  <a:cubicBezTo>
                    <a:pt x="0" y="10543"/>
                    <a:pt x="0" y="13886"/>
                    <a:pt x="0" y="17743"/>
                  </a:cubicBezTo>
                  <a:cubicBezTo>
                    <a:pt x="0" y="21600"/>
                    <a:pt x="6627" y="21600"/>
                    <a:pt x="6627" y="21600"/>
                  </a:cubicBezTo>
                  <a:cubicBezTo>
                    <a:pt x="6873" y="14657"/>
                    <a:pt x="6873" y="14657"/>
                    <a:pt x="6873" y="14657"/>
                  </a:cubicBezTo>
                  <a:cubicBezTo>
                    <a:pt x="14236" y="14657"/>
                    <a:pt x="14236" y="14657"/>
                    <a:pt x="14236" y="14657"/>
                  </a:cubicBezTo>
                  <a:cubicBezTo>
                    <a:pt x="14236" y="21600"/>
                    <a:pt x="14236" y="21600"/>
                    <a:pt x="14236" y="21600"/>
                  </a:cubicBezTo>
                  <a:cubicBezTo>
                    <a:pt x="21600" y="21600"/>
                    <a:pt x="20864" y="18000"/>
                    <a:pt x="20864" y="18000"/>
                  </a:cubicBezTo>
                  <a:lnTo>
                    <a:pt x="20864" y="10543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2" name="Freeform 8"/>
            <p:cNvSpPr/>
            <p:nvPr/>
          </p:nvSpPr>
          <p:spPr>
            <a:xfrm>
              <a:off x="-1" y="0"/>
              <a:ext cx="239910" cy="132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3" h="20188" extrusionOk="0">
                  <a:moveTo>
                    <a:pt x="19283" y="15741"/>
                  </a:moveTo>
                  <a:cubicBezTo>
                    <a:pt x="18111" y="13200"/>
                    <a:pt x="11246" y="1129"/>
                    <a:pt x="11246" y="1129"/>
                  </a:cubicBezTo>
                  <a:cubicBezTo>
                    <a:pt x="11246" y="1129"/>
                    <a:pt x="9404" y="-1412"/>
                    <a:pt x="8065" y="1129"/>
                  </a:cubicBezTo>
                  <a:cubicBezTo>
                    <a:pt x="6558" y="3988"/>
                    <a:pt x="697" y="14153"/>
                    <a:pt x="697" y="14153"/>
                  </a:cubicBezTo>
                  <a:cubicBezTo>
                    <a:pt x="697" y="14153"/>
                    <a:pt x="-977" y="17012"/>
                    <a:pt x="865" y="20188"/>
                  </a:cubicBezTo>
                  <a:cubicBezTo>
                    <a:pt x="9572" y="3988"/>
                    <a:pt x="9572" y="3988"/>
                    <a:pt x="9572" y="3988"/>
                  </a:cubicBezTo>
                  <a:cubicBezTo>
                    <a:pt x="18614" y="20188"/>
                    <a:pt x="18614" y="20188"/>
                    <a:pt x="18614" y="20188"/>
                  </a:cubicBezTo>
                  <a:cubicBezTo>
                    <a:pt x="18614" y="20188"/>
                    <a:pt x="20623" y="18282"/>
                    <a:pt x="19283" y="1574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87" name="Group 17"/>
          <p:cNvGrpSpPr/>
          <p:nvPr/>
        </p:nvGrpSpPr>
        <p:grpSpPr>
          <a:xfrm>
            <a:off x="708281" y="5284770"/>
            <a:ext cx="182963" cy="210036"/>
            <a:chOff x="0" y="0"/>
            <a:chExt cx="182962" cy="210035"/>
          </a:xfrm>
        </p:grpSpPr>
        <p:sp>
          <p:nvSpPr>
            <p:cNvPr id="1584" name="Freeform 9"/>
            <p:cNvSpPr/>
            <p:nvPr/>
          </p:nvSpPr>
          <p:spPr>
            <a:xfrm>
              <a:off x="0" y="12947"/>
              <a:ext cx="154146" cy="197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22" h="20206" extrusionOk="0">
                  <a:moveTo>
                    <a:pt x="2800" y="0"/>
                  </a:moveTo>
                  <a:cubicBezTo>
                    <a:pt x="2800" y="0"/>
                    <a:pt x="-1678" y="2965"/>
                    <a:pt x="693" y="8047"/>
                  </a:cubicBezTo>
                  <a:cubicBezTo>
                    <a:pt x="3063" y="13129"/>
                    <a:pt x="5961" y="16941"/>
                    <a:pt x="11229" y="19271"/>
                  </a:cubicBezTo>
                  <a:cubicBezTo>
                    <a:pt x="16498" y="21600"/>
                    <a:pt x="19922" y="18847"/>
                    <a:pt x="19922" y="18847"/>
                  </a:cubicBezTo>
                  <a:cubicBezTo>
                    <a:pt x="14127" y="12706"/>
                    <a:pt x="14127" y="12706"/>
                    <a:pt x="14127" y="12706"/>
                  </a:cubicBezTo>
                  <a:cubicBezTo>
                    <a:pt x="14127" y="12706"/>
                    <a:pt x="11756" y="16094"/>
                    <a:pt x="8068" y="12494"/>
                  </a:cubicBezTo>
                  <a:cubicBezTo>
                    <a:pt x="5171" y="9741"/>
                    <a:pt x="4907" y="7835"/>
                    <a:pt x="8068" y="6141"/>
                  </a:cubicBezTo>
                  <a:cubicBezTo>
                    <a:pt x="8332" y="3812"/>
                    <a:pt x="4117" y="212"/>
                    <a:pt x="2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5" name="Freeform 10"/>
            <p:cNvSpPr/>
            <p:nvPr/>
          </p:nvSpPr>
          <p:spPr>
            <a:xfrm>
              <a:off x="90588" y="45447"/>
              <a:ext cx="50443" cy="71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6" h="20067" extrusionOk="0">
                  <a:moveTo>
                    <a:pt x="0" y="218"/>
                  </a:moveTo>
                  <a:cubicBezTo>
                    <a:pt x="0" y="5472"/>
                    <a:pt x="0" y="5472"/>
                    <a:pt x="0" y="5472"/>
                  </a:cubicBezTo>
                  <a:cubicBezTo>
                    <a:pt x="0" y="5472"/>
                    <a:pt x="6943" y="4889"/>
                    <a:pt x="10029" y="8975"/>
                  </a:cubicBezTo>
                  <a:cubicBezTo>
                    <a:pt x="11571" y="10726"/>
                    <a:pt x="12343" y="12478"/>
                    <a:pt x="10800" y="17732"/>
                  </a:cubicBezTo>
                  <a:cubicBezTo>
                    <a:pt x="12343" y="17732"/>
                    <a:pt x="18514" y="20067"/>
                    <a:pt x="18514" y="20067"/>
                  </a:cubicBezTo>
                  <a:cubicBezTo>
                    <a:pt x="18514" y="20067"/>
                    <a:pt x="21600" y="10143"/>
                    <a:pt x="15429" y="4889"/>
                  </a:cubicBezTo>
                  <a:cubicBezTo>
                    <a:pt x="8486" y="-1533"/>
                    <a:pt x="0" y="218"/>
                    <a:pt x="0" y="21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86" name="Freeform 11"/>
            <p:cNvSpPr/>
            <p:nvPr/>
          </p:nvSpPr>
          <p:spPr>
            <a:xfrm>
              <a:off x="92942" y="0"/>
              <a:ext cx="90021" cy="136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10" h="21600" extrusionOk="0">
                  <a:moveTo>
                    <a:pt x="0" y="392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28" y="327"/>
                    <a:pt x="16848" y="7527"/>
                  </a:cubicBezTo>
                  <a:cubicBezTo>
                    <a:pt x="21600" y="14400"/>
                    <a:pt x="17712" y="21600"/>
                    <a:pt x="17712" y="21600"/>
                  </a:cubicBezTo>
                  <a:cubicBezTo>
                    <a:pt x="13392" y="19636"/>
                    <a:pt x="13392" y="19636"/>
                    <a:pt x="13392" y="19636"/>
                  </a:cubicBezTo>
                  <a:cubicBezTo>
                    <a:pt x="13392" y="19636"/>
                    <a:pt x="15984" y="12436"/>
                    <a:pt x="11232" y="8182"/>
                  </a:cubicBezTo>
                  <a:cubicBezTo>
                    <a:pt x="6912" y="3600"/>
                    <a:pt x="0" y="3927"/>
                    <a:pt x="0" y="392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93" name="Group 28"/>
          <p:cNvGrpSpPr/>
          <p:nvPr/>
        </p:nvGrpSpPr>
        <p:grpSpPr>
          <a:xfrm>
            <a:off x="701548" y="3279878"/>
            <a:ext cx="958484" cy="70549"/>
            <a:chOff x="0" y="0"/>
            <a:chExt cx="958483" cy="70548"/>
          </a:xfrm>
        </p:grpSpPr>
        <p:sp>
          <p:nvSpPr>
            <p:cNvPr id="1588" name="Oval 29"/>
            <p:cNvSpPr/>
            <p:nvPr/>
          </p:nvSpPr>
          <p:spPr>
            <a:xfrm>
              <a:off x="-1" y="-1"/>
              <a:ext cx="69497" cy="7055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89" name="Oval 30"/>
            <p:cNvSpPr/>
            <p:nvPr/>
          </p:nvSpPr>
          <p:spPr>
            <a:xfrm>
              <a:off x="204386" y="-1"/>
              <a:ext cx="69497" cy="70550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0" name="Oval 31"/>
            <p:cNvSpPr/>
            <p:nvPr/>
          </p:nvSpPr>
          <p:spPr>
            <a:xfrm>
              <a:off x="432063" y="-1"/>
              <a:ext cx="69497" cy="70550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1" name="Oval 32"/>
            <p:cNvSpPr/>
            <p:nvPr/>
          </p:nvSpPr>
          <p:spPr>
            <a:xfrm>
              <a:off x="663626" y="-1"/>
              <a:ext cx="69497" cy="7055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92" name="Oval 33"/>
            <p:cNvSpPr/>
            <p:nvPr/>
          </p:nvSpPr>
          <p:spPr>
            <a:xfrm>
              <a:off x="888987" y="-1"/>
              <a:ext cx="69497" cy="70550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1C61A3-60A4-1B48-A5A4-3DC21C20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86" y="5705323"/>
            <a:ext cx="483720" cy="483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7A5911-4E90-1140-AEA5-27DC2ED2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200"/>
            <a:ext cx="12192000" cy="60477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075963-DE25-254D-9BCE-157EE3B3E9D9}"/>
              </a:ext>
            </a:extLst>
          </p:cNvPr>
          <p:cNvSpPr/>
          <p:nvPr/>
        </p:nvSpPr>
        <p:spPr>
          <a:xfrm>
            <a:off x="3987800" y="2950888"/>
            <a:ext cx="4127500" cy="1316312"/>
          </a:xfrm>
          <a:prstGeom prst="roundRect">
            <a:avLst/>
          </a:prstGeom>
          <a:solidFill>
            <a:srgbClr val="00B05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42A7C-0FD1-F748-BFC2-4FE5A84ED2F4}"/>
              </a:ext>
            </a:extLst>
          </p:cNvPr>
          <p:cNvSpPr txBox="1"/>
          <p:nvPr/>
        </p:nvSpPr>
        <p:spPr>
          <a:xfrm>
            <a:off x="4991100" y="3392870"/>
            <a:ext cx="2694214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Ready to Pay?</a:t>
            </a:r>
          </a:p>
        </p:txBody>
      </p:sp>
    </p:spTree>
    <p:extLst>
      <p:ext uri="{BB962C8B-B14F-4D97-AF65-F5344CB8AC3E}">
        <p14:creationId xmlns:p14="http://schemas.microsoft.com/office/powerpoint/2010/main" val="19645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6F5180-2CD9-7645-9B6A-88B459EDF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23"/>
            <a:ext cx="12192000" cy="659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687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CAAAF3-8EB8-0045-90D8-39037814B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" t="7234" r="-2" b="72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5DEE2C-20AB-4E4C-9AA0-4501577A2E10}"/>
              </a:ext>
            </a:extLst>
          </p:cNvPr>
          <p:cNvSpPr txBox="1"/>
          <p:nvPr/>
        </p:nvSpPr>
        <p:spPr>
          <a:xfrm>
            <a:off x="1371600" y="2334135"/>
            <a:ext cx="3784600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rPr>
              <a:t>WHY DOES IT MATTER?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FB24B-E31E-E247-A855-DFA8F78ED922}"/>
              </a:ext>
            </a:extLst>
          </p:cNvPr>
          <p:cNvSpPr/>
          <p:nvPr/>
        </p:nvSpPr>
        <p:spPr>
          <a:xfrm>
            <a:off x="5676319" y="0"/>
            <a:ext cx="6515100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6CC176F-7F90-6A4C-AC06-C7D428615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302639"/>
              </p:ext>
            </p:extLst>
          </p:nvPr>
        </p:nvGraphicFramePr>
        <p:xfrm>
          <a:off x="5744896" y="280059"/>
          <a:ext cx="3874295" cy="2582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AEAF133-585B-DD42-ABC1-F7DA89F8C9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635308"/>
              </p:ext>
            </p:extLst>
          </p:nvPr>
        </p:nvGraphicFramePr>
        <p:xfrm>
          <a:off x="5746376" y="280058"/>
          <a:ext cx="3874295" cy="25828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Oval 10">
            <a:extLst>
              <a:ext uri="{FF2B5EF4-FFF2-40B4-BE49-F238E27FC236}">
                <a16:creationId xmlns:a16="http://schemas.microsoft.com/office/drawing/2014/main" id="{50F96F0F-29C4-0144-BD61-D2DD884D14BA}"/>
              </a:ext>
            </a:extLst>
          </p:cNvPr>
          <p:cNvSpPr/>
          <p:nvPr/>
        </p:nvSpPr>
        <p:spPr>
          <a:xfrm>
            <a:off x="9495815" y="1155660"/>
            <a:ext cx="380185" cy="377043"/>
          </a:xfrm>
          <a:prstGeom prst="ellipse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6" name="TextBox 181">
            <a:extLst>
              <a:ext uri="{FF2B5EF4-FFF2-40B4-BE49-F238E27FC236}">
                <a16:creationId xmlns:a16="http://schemas.microsoft.com/office/drawing/2014/main" id="{6BFE214A-5A22-6441-8CDF-3998EF10CED0}"/>
              </a:ext>
            </a:extLst>
          </p:cNvPr>
          <p:cNvSpPr txBox="1"/>
          <p:nvPr/>
        </p:nvSpPr>
        <p:spPr>
          <a:xfrm>
            <a:off x="9994953" y="1026983"/>
            <a:ext cx="2044647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b="0" dirty="0"/>
              <a:t>Lower</a:t>
            </a:r>
            <a:r>
              <a:rPr lang="en-US" dirty="0"/>
              <a:t> Order Cancellation Rate</a:t>
            </a:r>
            <a:endParaRPr dirty="0"/>
          </a:p>
        </p:txBody>
      </p:sp>
      <p:sp>
        <p:nvSpPr>
          <p:cNvPr id="27" name="Oval 10">
            <a:extLst>
              <a:ext uri="{FF2B5EF4-FFF2-40B4-BE49-F238E27FC236}">
                <a16:creationId xmlns:a16="http://schemas.microsoft.com/office/drawing/2014/main" id="{E618EACD-45EF-E142-916A-9C40E1FA9766}"/>
              </a:ext>
            </a:extLst>
          </p:cNvPr>
          <p:cNvSpPr/>
          <p:nvPr/>
        </p:nvSpPr>
        <p:spPr>
          <a:xfrm>
            <a:off x="9495815" y="1793581"/>
            <a:ext cx="380185" cy="377043"/>
          </a:xfrm>
          <a:prstGeom prst="ellipse">
            <a:avLst/>
          </a:prstGeom>
          <a:solidFill>
            <a:srgbClr val="00B050"/>
          </a:solid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37" name="TextBox 181">
            <a:extLst>
              <a:ext uri="{FF2B5EF4-FFF2-40B4-BE49-F238E27FC236}">
                <a16:creationId xmlns:a16="http://schemas.microsoft.com/office/drawing/2014/main" id="{F843F8B9-D062-3A47-99DC-7D6A9913DE93}"/>
              </a:ext>
            </a:extLst>
          </p:cNvPr>
          <p:cNvSpPr txBox="1"/>
          <p:nvPr/>
        </p:nvSpPr>
        <p:spPr>
          <a:xfrm>
            <a:off x="9994953" y="1807858"/>
            <a:ext cx="204464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b="0" dirty="0"/>
              <a:t>Better</a:t>
            </a:r>
            <a:r>
              <a:rPr lang="en-US" dirty="0"/>
              <a:t> Cash flow</a:t>
            </a:r>
            <a:endParaRPr dirty="0"/>
          </a:p>
        </p:txBody>
      </p:sp>
      <p:pic>
        <p:nvPicPr>
          <p:cNvPr id="41" name="Graphic 40" descr="Money">
            <a:extLst>
              <a:ext uri="{FF2B5EF4-FFF2-40B4-BE49-F238E27FC236}">
                <a16:creationId xmlns:a16="http://schemas.microsoft.com/office/drawing/2014/main" id="{E83141FE-2AB8-1E44-877F-1DC3B56F8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58440" y="1835398"/>
            <a:ext cx="263893" cy="263893"/>
          </a:xfrm>
          <a:prstGeom prst="rect">
            <a:avLst/>
          </a:prstGeom>
        </p:spPr>
      </p:pic>
      <p:pic>
        <p:nvPicPr>
          <p:cNvPr id="43" name="Graphic 42" descr="Box">
            <a:extLst>
              <a:ext uri="{FF2B5EF4-FFF2-40B4-BE49-F238E27FC236}">
                <a16:creationId xmlns:a16="http://schemas.microsoft.com/office/drawing/2014/main" id="{E6F3BEA6-1173-C04B-BE02-565D0EC981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35998" y="1194534"/>
            <a:ext cx="286335" cy="286335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3CAFE4-BDAD-6748-9241-492D901A4BBF}"/>
              </a:ext>
            </a:extLst>
          </p:cNvPr>
          <p:cNvCxnSpPr>
            <a:cxnSpLocks/>
          </p:cNvCxnSpPr>
          <p:nvPr/>
        </p:nvCxnSpPr>
        <p:spPr>
          <a:xfrm>
            <a:off x="9535500" y="1209578"/>
            <a:ext cx="327016" cy="217137"/>
          </a:xfrm>
          <a:prstGeom prst="line">
            <a:avLst/>
          </a:prstGeom>
          <a:noFill/>
          <a:ln w="38100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C4A0E7-5F54-A848-BB63-62A91563B1EE}"/>
              </a:ext>
            </a:extLst>
          </p:cNvPr>
          <p:cNvGrpSpPr/>
          <p:nvPr/>
        </p:nvGrpSpPr>
        <p:grpSpPr>
          <a:xfrm>
            <a:off x="7147886" y="3956398"/>
            <a:ext cx="3714782" cy="2876993"/>
            <a:chOff x="7147886" y="3956398"/>
            <a:chExt cx="3714782" cy="2876993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D19FE999-DE4A-0C45-8F6A-1945C66A5552}"/>
                </a:ext>
              </a:extLst>
            </p:cNvPr>
            <p:cNvSpPr/>
            <p:nvPr/>
          </p:nvSpPr>
          <p:spPr>
            <a:xfrm rot="10800000">
              <a:off x="7419726" y="5197749"/>
              <a:ext cx="1467555" cy="440267"/>
            </a:xfrm>
            <a:prstGeom prst="trapezoid">
              <a:avLst>
                <a:gd name="adj" fmla="val 53205"/>
              </a:avLst>
            </a:prstGeom>
            <a:solidFill>
              <a:srgbClr val="FFC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FE3CAB-51D8-6342-A4DD-8E2812216698}"/>
                </a:ext>
              </a:extLst>
            </p:cNvPr>
            <p:cNvSpPr txBox="1"/>
            <p:nvPr/>
          </p:nvSpPr>
          <p:spPr>
            <a:xfrm>
              <a:off x="7661730" y="3956398"/>
              <a:ext cx="119494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sym typeface="Roboto"/>
                </a:rPr>
                <a:t>Marketing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B10DC5E-B405-EB4D-B77E-AED98E39905B}"/>
                </a:ext>
              </a:extLst>
            </p:cNvPr>
            <p:cNvSpPr txBox="1"/>
            <p:nvPr/>
          </p:nvSpPr>
          <p:spPr>
            <a:xfrm>
              <a:off x="9407400" y="4901796"/>
              <a:ext cx="145526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sym typeface="Roboto"/>
                </a:rPr>
                <a:t>Landing page CR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98DD761-3776-244A-A3B8-1AB5C27F4549}"/>
                </a:ext>
              </a:extLst>
            </p:cNvPr>
            <p:cNvSpPr txBox="1"/>
            <p:nvPr/>
          </p:nvSpPr>
          <p:spPr>
            <a:xfrm>
              <a:off x="9142158" y="5459619"/>
              <a:ext cx="145526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sym typeface="Roboto"/>
                </a:rPr>
                <a:t>Checkout CR</a:t>
              </a:r>
            </a:p>
          </p:txBody>
        </p:sp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4BACC687-5FD2-0B46-8F8E-7C3A16239521}"/>
                </a:ext>
              </a:extLst>
            </p:cNvPr>
            <p:cNvSpPr/>
            <p:nvPr/>
          </p:nvSpPr>
          <p:spPr>
            <a:xfrm rot="10800000">
              <a:off x="7154482" y="4656799"/>
              <a:ext cx="1989517" cy="440267"/>
            </a:xfrm>
            <a:prstGeom prst="trapezoid">
              <a:avLst>
                <a:gd name="adj" fmla="val 53205"/>
              </a:avLst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2BEF3B1-9C19-1F4E-9DCA-7A9EBED602AA}"/>
                </a:ext>
              </a:extLst>
            </p:cNvPr>
            <p:cNvSpPr txBox="1"/>
            <p:nvPr/>
          </p:nvSpPr>
          <p:spPr>
            <a:xfrm>
              <a:off x="7458083" y="6464061"/>
              <a:ext cx="165160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sym typeface="Roboto"/>
                </a:rPr>
                <a:t>Sales Funnel</a:t>
              </a:r>
            </a:p>
          </p:txBody>
        </p:sp>
        <p:sp>
          <p:nvSpPr>
            <p:cNvPr id="57" name="Right Arrow 56">
              <a:extLst>
                <a:ext uri="{FF2B5EF4-FFF2-40B4-BE49-F238E27FC236}">
                  <a16:creationId xmlns:a16="http://schemas.microsoft.com/office/drawing/2014/main" id="{02A676A6-30C5-0646-902F-D904AB855B5A}"/>
                </a:ext>
              </a:extLst>
            </p:cNvPr>
            <p:cNvSpPr/>
            <p:nvPr/>
          </p:nvSpPr>
          <p:spPr>
            <a:xfrm rot="5400000">
              <a:off x="7973761" y="4305221"/>
              <a:ext cx="336953" cy="283294"/>
            </a:xfrm>
            <a:prstGeom prst="rightArrow">
              <a:avLst/>
            </a:prstGeom>
            <a:solidFill>
              <a:schemeClr val="accent2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endParaRPr>
            </a:p>
          </p:txBody>
        </p:sp>
        <p:sp>
          <p:nvSpPr>
            <p:cNvPr id="58" name="Curved Right Arrow 57">
              <a:extLst>
                <a:ext uri="{FF2B5EF4-FFF2-40B4-BE49-F238E27FC236}">
                  <a16:creationId xmlns:a16="http://schemas.microsoft.com/office/drawing/2014/main" id="{8FCA9930-EEFE-4742-8ED4-3E4DFCFD75DA}"/>
                </a:ext>
              </a:extLst>
            </p:cNvPr>
            <p:cNvSpPr/>
            <p:nvPr/>
          </p:nvSpPr>
          <p:spPr>
            <a:xfrm rot="20781031">
              <a:off x="7147886" y="4957058"/>
              <a:ext cx="265244" cy="505026"/>
            </a:xfrm>
            <a:prstGeom prst="curvedRightArrow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02DC726-0AF5-9F49-B76A-E9F1E28342B5}"/>
                </a:ext>
              </a:extLst>
            </p:cNvPr>
            <p:cNvCxnSpPr/>
            <p:nvPr/>
          </p:nvCxnSpPr>
          <p:spPr>
            <a:xfrm flipH="1">
              <a:off x="8902221" y="5086562"/>
              <a:ext cx="483555" cy="0"/>
            </a:xfrm>
            <a:prstGeom prst="straightConnector1">
              <a:avLst/>
            </a:prstGeom>
            <a:noFill/>
            <a:ln w="28575" cap="flat">
              <a:solidFill>
                <a:schemeClr val="accent2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1A4A1AEA-3D64-5847-95DD-88AB44ADDFDE}"/>
                </a:ext>
              </a:extLst>
            </p:cNvPr>
            <p:cNvCxnSpPr/>
            <p:nvPr/>
          </p:nvCxnSpPr>
          <p:spPr>
            <a:xfrm flipH="1">
              <a:off x="8645503" y="5638017"/>
              <a:ext cx="483555" cy="0"/>
            </a:xfrm>
            <a:prstGeom prst="straightConnector1">
              <a:avLst/>
            </a:prstGeom>
            <a:noFill/>
            <a:ln w="28575" cap="flat">
              <a:solidFill>
                <a:srgbClr val="FFC000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72A625-AF9D-224B-AD44-88C331C4BD6F}"/>
              </a:ext>
            </a:extLst>
          </p:cNvPr>
          <p:cNvGrpSpPr/>
          <p:nvPr/>
        </p:nvGrpSpPr>
        <p:grpSpPr>
          <a:xfrm>
            <a:off x="7355016" y="5527715"/>
            <a:ext cx="3031068" cy="779131"/>
            <a:chOff x="7355016" y="5527715"/>
            <a:chExt cx="3031068" cy="779131"/>
          </a:xfrm>
        </p:grpSpPr>
        <p:sp>
          <p:nvSpPr>
            <p:cNvPr id="50" name="Trapezoid 49">
              <a:extLst>
                <a:ext uri="{FF2B5EF4-FFF2-40B4-BE49-F238E27FC236}">
                  <a16:creationId xmlns:a16="http://schemas.microsoft.com/office/drawing/2014/main" id="{A188D10E-0857-1E47-8525-93D3ECCA7074}"/>
                </a:ext>
              </a:extLst>
            </p:cNvPr>
            <p:cNvSpPr/>
            <p:nvPr/>
          </p:nvSpPr>
          <p:spPr>
            <a:xfrm rot="10800000">
              <a:off x="7662437" y="5733971"/>
              <a:ext cx="959602" cy="440267"/>
            </a:xfrm>
            <a:prstGeom prst="trapezoid">
              <a:avLst>
                <a:gd name="adj" fmla="val 53205"/>
              </a:avLst>
            </a:prstGeom>
            <a:solidFill>
              <a:srgbClr val="FF0000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E1B1300-CC61-7241-AE7E-216956EC0160}"/>
                </a:ext>
              </a:extLst>
            </p:cNvPr>
            <p:cNvSpPr txBox="1"/>
            <p:nvPr/>
          </p:nvSpPr>
          <p:spPr>
            <a:xfrm>
              <a:off x="8930816" y="5999071"/>
              <a:ext cx="1455268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uFillTx/>
                  <a:latin typeface="Roboto" panose="02000000000000000000" pitchFamily="2" charset="0"/>
                  <a:ea typeface="Roboto" panose="02000000000000000000" pitchFamily="2" charset="0"/>
                  <a:sym typeface="Roboto"/>
                </a:rPr>
                <a:t>Payment CR</a:t>
              </a:r>
            </a:p>
          </p:txBody>
        </p:sp>
        <p:sp>
          <p:nvSpPr>
            <p:cNvPr id="59" name="Curved Right Arrow 58">
              <a:extLst>
                <a:ext uri="{FF2B5EF4-FFF2-40B4-BE49-F238E27FC236}">
                  <a16:creationId xmlns:a16="http://schemas.microsoft.com/office/drawing/2014/main" id="{1DDE40A2-0D47-EE48-931B-2C82986182D0}"/>
                </a:ext>
              </a:extLst>
            </p:cNvPr>
            <p:cNvSpPr/>
            <p:nvPr/>
          </p:nvSpPr>
          <p:spPr>
            <a:xfrm rot="20781031">
              <a:off x="7355016" y="5527715"/>
              <a:ext cx="265244" cy="505026"/>
            </a:xfrm>
            <a:prstGeom prst="curvedRightArrow">
              <a:avLst/>
            </a:prstGeom>
            <a:solidFill>
              <a:schemeClr val="bg1">
                <a:lumMod val="75000"/>
              </a:schemeClr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3F3F3F"/>
                </a:solidFill>
                <a:effectLst/>
                <a:uFillTx/>
                <a:latin typeface="+mj-lt"/>
                <a:ea typeface="+mj-ea"/>
                <a:cs typeface="+mj-cs"/>
                <a:sym typeface="Roboto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AC52BD4C-277B-7348-8319-4F589813D638}"/>
                </a:ext>
              </a:extLst>
            </p:cNvPr>
            <p:cNvCxnSpPr/>
            <p:nvPr/>
          </p:nvCxnSpPr>
          <p:spPr>
            <a:xfrm flipH="1">
              <a:off x="8418666" y="6174239"/>
              <a:ext cx="483555" cy="0"/>
            </a:xfrm>
            <a:prstGeom prst="straightConnector1">
              <a:avLst/>
            </a:prstGeom>
            <a:noFill/>
            <a:ln w="28575" cap="flat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B1E5849E-1543-3D40-9368-E617AC92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57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Graphic spid="12" grpId="0">
        <p:bldAsOne/>
      </p:bldGraphic>
      <p:bldGraphic spid="12" grpId="1">
        <p:bldAsOne/>
      </p:bldGraphic>
      <p:bldGraphic spid="15" grpId="1">
        <p:bldAsOne/>
      </p:bldGraphic>
      <p:bldP spid="16" grpId="0" animBg="1" advAuto="0"/>
      <p:bldP spid="26" grpId="0" animBg="1" advAuto="0"/>
      <p:bldP spid="27" grpId="0" animBg="1" advAuto="0"/>
      <p:bldP spid="3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B590F-20A6-C64E-8290-90920723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Are You?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5F5A9-4DEE-C74D-A0E5-FCC49D04BDD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181">
            <a:extLst>
              <a:ext uri="{FF2B5EF4-FFF2-40B4-BE49-F238E27FC236}">
                <a16:creationId xmlns:a16="http://schemas.microsoft.com/office/drawing/2014/main" id="{4314912F-24CF-AF45-8C5E-371E5307C8DB}"/>
              </a:ext>
            </a:extLst>
          </p:cNvPr>
          <p:cNvSpPr txBox="1"/>
          <p:nvPr/>
        </p:nvSpPr>
        <p:spPr>
          <a:xfrm>
            <a:off x="1533784" y="3310954"/>
            <a:ext cx="389617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b="0" dirty="0"/>
              <a:t>Don’t know where to start, who to contact</a:t>
            </a:r>
            <a:endParaRPr dirty="0"/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BD1523B5-D590-554C-8E7B-D58FE7717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697" y="3245708"/>
            <a:ext cx="464087" cy="464087"/>
          </a:xfrm>
          <a:prstGeom prst="rect">
            <a:avLst/>
          </a:prstGeom>
        </p:spPr>
      </p:pic>
      <p:sp>
        <p:nvSpPr>
          <p:cNvPr id="9" name="TextBox 181">
            <a:extLst>
              <a:ext uri="{FF2B5EF4-FFF2-40B4-BE49-F238E27FC236}">
                <a16:creationId xmlns:a16="http://schemas.microsoft.com/office/drawing/2014/main" id="{24FCD13B-B113-9342-8A84-7AD0AE6B44A1}"/>
              </a:ext>
            </a:extLst>
          </p:cNvPr>
          <p:cNvSpPr txBox="1"/>
          <p:nvPr/>
        </p:nvSpPr>
        <p:spPr>
          <a:xfrm>
            <a:off x="1533784" y="3979637"/>
            <a:ext cx="389617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b="0" dirty="0"/>
              <a:t>Which Vendor is good?</a:t>
            </a:r>
            <a:endParaRPr dirty="0"/>
          </a:p>
        </p:txBody>
      </p:sp>
      <p:pic>
        <p:nvPicPr>
          <p:cNvPr id="10" name="Graphic 9" descr="Help">
            <a:extLst>
              <a:ext uri="{FF2B5EF4-FFF2-40B4-BE49-F238E27FC236}">
                <a16:creationId xmlns:a16="http://schemas.microsoft.com/office/drawing/2014/main" id="{56F595B0-53B7-D440-AFA6-80CAF87A9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697" y="3914391"/>
            <a:ext cx="464087" cy="464087"/>
          </a:xfrm>
          <a:prstGeom prst="rect">
            <a:avLst/>
          </a:prstGeom>
        </p:spPr>
      </p:pic>
      <p:sp>
        <p:nvSpPr>
          <p:cNvPr id="11" name="TextBox 181">
            <a:extLst>
              <a:ext uri="{FF2B5EF4-FFF2-40B4-BE49-F238E27FC236}">
                <a16:creationId xmlns:a16="http://schemas.microsoft.com/office/drawing/2014/main" id="{D3AE5112-4BB3-3840-AE8A-ABDC0D92295B}"/>
              </a:ext>
            </a:extLst>
          </p:cNvPr>
          <p:cNvSpPr txBox="1"/>
          <p:nvPr/>
        </p:nvSpPr>
        <p:spPr>
          <a:xfrm>
            <a:off x="1533784" y="4708607"/>
            <a:ext cx="389617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b="0" dirty="0"/>
              <a:t>Am I safe?</a:t>
            </a:r>
            <a:endParaRPr dirty="0"/>
          </a:p>
        </p:txBody>
      </p:sp>
      <p:pic>
        <p:nvPicPr>
          <p:cNvPr id="12" name="Graphic 11" descr="Help">
            <a:extLst>
              <a:ext uri="{FF2B5EF4-FFF2-40B4-BE49-F238E27FC236}">
                <a16:creationId xmlns:a16="http://schemas.microsoft.com/office/drawing/2014/main" id="{D038465E-975E-874C-8FD8-CA5B9EF0F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697" y="4643361"/>
            <a:ext cx="464087" cy="4640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3D7B46-EDAB-FB4B-94A9-92AFCC05CEE8}"/>
              </a:ext>
            </a:extLst>
          </p:cNvPr>
          <p:cNvSpPr txBox="1"/>
          <p:nvPr/>
        </p:nvSpPr>
        <p:spPr>
          <a:xfrm>
            <a:off x="1069697" y="2054268"/>
            <a:ext cx="462964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Not yet on board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623F54-7E17-8F4B-92D8-899099D86612}"/>
              </a:ext>
            </a:extLst>
          </p:cNvPr>
          <p:cNvSpPr txBox="1"/>
          <p:nvPr/>
        </p:nvSpPr>
        <p:spPr>
          <a:xfrm>
            <a:off x="7472584" y="2038297"/>
            <a:ext cx="462964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Up and running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3F3F3F"/>
              </a:solidFill>
              <a:effectLst/>
              <a:uFillTx/>
              <a:latin typeface="+mj-lt"/>
              <a:ea typeface="+mj-ea"/>
              <a:cs typeface="+mj-cs"/>
              <a:sym typeface="Roboto"/>
            </a:endParaRPr>
          </a:p>
        </p:txBody>
      </p:sp>
      <p:sp>
        <p:nvSpPr>
          <p:cNvPr id="15" name="TextBox 181">
            <a:extLst>
              <a:ext uri="{FF2B5EF4-FFF2-40B4-BE49-F238E27FC236}">
                <a16:creationId xmlns:a16="http://schemas.microsoft.com/office/drawing/2014/main" id="{8B4290C1-7D3D-DF45-B613-7F5E2949C55E}"/>
              </a:ext>
            </a:extLst>
          </p:cNvPr>
          <p:cNvSpPr txBox="1"/>
          <p:nvPr/>
        </p:nvSpPr>
        <p:spPr>
          <a:xfrm>
            <a:off x="7936671" y="3278083"/>
            <a:ext cx="389617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b="0" dirty="0"/>
              <a:t>Why is failure rate so high?</a:t>
            </a:r>
            <a:endParaRPr dirty="0"/>
          </a:p>
        </p:txBody>
      </p:sp>
      <p:pic>
        <p:nvPicPr>
          <p:cNvPr id="16" name="Graphic 15" descr="Help">
            <a:extLst>
              <a:ext uri="{FF2B5EF4-FFF2-40B4-BE49-F238E27FC236}">
                <a16:creationId xmlns:a16="http://schemas.microsoft.com/office/drawing/2014/main" id="{BBC75023-06E9-2346-9351-613D3143D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584" y="3212837"/>
            <a:ext cx="464087" cy="464087"/>
          </a:xfrm>
          <a:prstGeom prst="rect">
            <a:avLst/>
          </a:prstGeom>
        </p:spPr>
      </p:pic>
      <p:sp>
        <p:nvSpPr>
          <p:cNvPr id="17" name="TextBox 181">
            <a:extLst>
              <a:ext uri="{FF2B5EF4-FFF2-40B4-BE49-F238E27FC236}">
                <a16:creationId xmlns:a16="http://schemas.microsoft.com/office/drawing/2014/main" id="{5183587F-2AA1-754C-9063-CFD45C4D9B84}"/>
              </a:ext>
            </a:extLst>
          </p:cNvPr>
          <p:cNvSpPr txBox="1"/>
          <p:nvPr/>
        </p:nvSpPr>
        <p:spPr>
          <a:xfrm>
            <a:off x="7936671" y="3976525"/>
            <a:ext cx="3896172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1600" b="1"/>
            </a:lvl1pPr>
          </a:lstStyle>
          <a:p>
            <a:r>
              <a:rPr lang="en-US" b="0" dirty="0"/>
              <a:t>Payment fee is destroying me</a:t>
            </a:r>
            <a:endParaRPr dirty="0"/>
          </a:p>
        </p:txBody>
      </p:sp>
      <p:pic>
        <p:nvPicPr>
          <p:cNvPr id="18" name="Graphic 17" descr="Help">
            <a:extLst>
              <a:ext uri="{FF2B5EF4-FFF2-40B4-BE49-F238E27FC236}">
                <a16:creationId xmlns:a16="http://schemas.microsoft.com/office/drawing/2014/main" id="{899F2AB3-406A-4C44-8FD2-49FC49164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2584" y="3911279"/>
            <a:ext cx="464087" cy="464087"/>
          </a:xfrm>
          <a:prstGeom prst="rect">
            <a:avLst/>
          </a:prstGeom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676C6ABC-A3D9-FF4C-AC25-5619F049ABF8}"/>
              </a:ext>
            </a:extLst>
          </p:cNvPr>
          <p:cNvSpPr txBox="1"/>
          <p:nvPr/>
        </p:nvSpPr>
        <p:spPr>
          <a:xfrm>
            <a:off x="1069697" y="2561515"/>
            <a:ext cx="222554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COD, Bank Transfer</a:t>
            </a:r>
            <a:endParaRPr dirty="0"/>
          </a:p>
        </p:txBody>
      </p:sp>
      <p:sp>
        <p:nvSpPr>
          <p:cNvPr id="20" name="TextBox 73">
            <a:extLst>
              <a:ext uri="{FF2B5EF4-FFF2-40B4-BE49-F238E27FC236}">
                <a16:creationId xmlns:a16="http://schemas.microsoft.com/office/drawing/2014/main" id="{77B0AE1F-1474-774A-82B8-01C31C002209}"/>
              </a:ext>
            </a:extLst>
          </p:cNvPr>
          <p:cNvSpPr txBox="1"/>
          <p:nvPr/>
        </p:nvSpPr>
        <p:spPr>
          <a:xfrm>
            <a:off x="7472584" y="2509416"/>
            <a:ext cx="222554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1200"/>
            </a:lvl1pPr>
          </a:lstStyle>
          <a:p>
            <a:r>
              <a:rPr lang="en-US" dirty="0"/>
              <a:t>Already allowed pay by cards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968945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128AA-861E-254D-AD00-339C94CB0EA5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</a:p>
        </p:txBody>
      </p:sp>
    </p:spTree>
    <p:extLst>
      <p:ext uri="{BB962C8B-B14F-4D97-AF65-F5344CB8AC3E}">
        <p14:creationId xmlns:p14="http://schemas.microsoft.com/office/powerpoint/2010/main" val="239876875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3F3F3F"/>
      </a:dk1>
      <a:lt1>
        <a:srgbClr val="FFFFFF"/>
      </a:lt1>
      <a:dk2>
        <a:srgbClr val="A7A7A7"/>
      </a:dk2>
      <a:lt2>
        <a:srgbClr val="535353"/>
      </a:lt2>
      <a:accent1>
        <a:srgbClr val="2980B9"/>
      </a:accent1>
      <a:accent2>
        <a:srgbClr val="9BBB59"/>
      </a:accent2>
      <a:accent3>
        <a:srgbClr val="F39C12"/>
      </a:accent3>
      <a:accent4>
        <a:srgbClr val="C0392B"/>
      </a:accent4>
      <a:accent5>
        <a:srgbClr val="41B176"/>
      </a:accent5>
      <a:accent6>
        <a:srgbClr val="954F72"/>
      </a:accent6>
      <a:hlink>
        <a:srgbClr val="0000FF"/>
      </a:hlink>
      <a:folHlink>
        <a:srgbClr val="FF00FF"/>
      </a:folHlink>
    </a:clrScheme>
    <a:fontScheme name="Office Theme">
      <a:majorFont>
        <a:latin typeface="Roboto"/>
        <a:ea typeface="Roboto"/>
        <a:cs typeface="Roboto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Tx/>
            <a:latin typeface="+mj-lt"/>
            <a:ea typeface="+mj-ea"/>
            <a:cs typeface="+mj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Tx/>
            <a:latin typeface="+mj-lt"/>
            <a:ea typeface="+mj-ea"/>
            <a:cs typeface="+mj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3F3F3F"/>
      </a:dk1>
      <a:lt1>
        <a:srgbClr val="FFFFFF"/>
      </a:lt1>
      <a:dk2>
        <a:srgbClr val="A7A7A7"/>
      </a:dk2>
      <a:lt2>
        <a:srgbClr val="535353"/>
      </a:lt2>
      <a:accent1>
        <a:srgbClr val="2980B9"/>
      </a:accent1>
      <a:accent2>
        <a:srgbClr val="9BBB59"/>
      </a:accent2>
      <a:accent3>
        <a:srgbClr val="F39C12"/>
      </a:accent3>
      <a:accent4>
        <a:srgbClr val="C0392B"/>
      </a:accent4>
      <a:accent5>
        <a:srgbClr val="41B176"/>
      </a:accent5>
      <a:accent6>
        <a:srgbClr val="954F72"/>
      </a:accent6>
      <a:hlink>
        <a:srgbClr val="0000FF"/>
      </a:hlink>
      <a:folHlink>
        <a:srgbClr val="FF00FF"/>
      </a:folHlink>
    </a:clrScheme>
    <a:fontScheme name="Office Theme">
      <a:majorFont>
        <a:latin typeface="Roboto"/>
        <a:ea typeface="Roboto"/>
        <a:cs typeface="Roboto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Tx/>
            <a:latin typeface="+mj-lt"/>
            <a:ea typeface="+mj-ea"/>
            <a:cs typeface="+mj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F3F3F"/>
            </a:solidFill>
            <a:effectLst/>
            <a:uFillTx/>
            <a:latin typeface="+mj-lt"/>
            <a:ea typeface="+mj-ea"/>
            <a:cs typeface="+mj-cs"/>
            <a:sym typeface="Robot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964</Words>
  <Application>Microsoft Macintosh PowerPoint</Application>
  <PresentationFormat>Widescreen</PresentationFormat>
  <Paragraphs>279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FS Century Gothic Regular</vt:lpstr>
      <vt:lpstr>Roboto</vt:lpstr>
      <vt:lpstr>Roboto Light</vt:lpstr>
      <vt:lpstr>System Font Regular</vt:lpstr>
      <vt:lpstr>Office Theme</vt:lpstr>
      <vt:lpstr>PowerPoint Presentation</vt:lpstr>
      <vt:lpstr>Our Journey Today</vt:lpstr>
      <vt:lpstr>Getting To Know</vt:lpstr>
      <vt:lpstr>PowerPoint Presentation</vt:lpstr>
      <vt:lpstr>PowerPoint Presentation</vt:lpstr>
      <vt:lpstr>PowerPoint Presentation</vt:lpstr>
      <vt:lpstr>PowerPoint Presentation</vt:lpstr>
      <vt:lpstr>Who Are You?</vt:lpstr>
      <vt:lpstr>PowerPoint Presentation</vt:lpstr>
      <vt:lpstr>Choosing Payment Methods</vt:lpstr>
      <vt:lpstr>Choosing Payment Methods</vt:lpstr>
      <vt:lpstr>Choosing Payment Methods</vt:lpstr>
      <vt:lpstr>Choosing Payment Methods</vt:lpstr>
      <vt:lpstr>Choosing Payment Methods</vt:lpstr>
      <vt:lpstr>Choosing Vendor</vt:lpstr>
      <vt:lpstr>Choosing Vendor</vt:lpstr>
      <vt:lpstr>Choosing Vendor</vt:lpstr>
      <vt:lpstr>Choosing Vendor</vt:lpstr>
      <vt:lpstr>Choosing Vendor</vt:lpstr>
      <vt:lpstr>Choosing Vendor</vt:lpstr>
      <vt:lpstr>Recommendations</vt:lpstr>
      <vt:lpstr>PowerPoint Presentation</vt:lpstr>
      <vt:lpstr>Monitoring</vt:lpstr>
      <vt:lpstr>Support Team</vt:lpstr>
      <vt:lpstr>Managing Risks</vt:lpstr>
      <vt:lpstr>Managing Risks</vt:lpstr>
      <vt:lpstr>PowerPoint Presentation</vt:lpstr>
      <vt:lpstr>Improving Success Rate</vt:lpstr>
      <vt:lpstr>Improving Success Rate</vt:lpstr>
      <vt:lpstr>Understanding Payment Errors</vt:lpstr>
      <vt:lpstr>Improving Success Rate - Suggestion UI</vt:lpstr>
      <vt:lpstr>Improving Success Rate - Suggestion UI</vt:lpstr>
      <vt:lpstr>Save card, Recurring, Subscription</vt:lpstr>
      <vt:lpstr>Save card, Recurring, Subscription</vt:lpstr>
      <vt:lpstr>Save card, Recurring, Subscription</vt:lpstr>
      <vt:lpstr>Payment Promotion and Installment</vt:lpstr>
      <vt:lpstr>Payment Promotion and Installment</vt:lpstr>
      <vt:lpstr>Payment Promotion and Installment</vt:lpstr>
      <vt:lpstr>Conclusion &amp; What’s Next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Tung Nguyen</cp:lastModifiedBy>
  <cp:revision>68</cp:revision>
  <dcterms:modified xsi:type="dcterms:W3CDTF">2018-12-13T07:32:35Z</dcterms:modified>
</cp:coreProperties>
</file>